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7" r:id="rId2"/>
    <p:sldId id="258" r:id="rId3"/>
    <p:sldId id="259" r:id="rId4"/>
    <p:sldId id="260" r:id="rId5"/>
    <p:sldId id="261" r:id="rId6"/>
    <p:sldId id="262" r:id="rId7"/>
    <p:sldId id="263" r:id="rId8"/>
    <p:sldId id="265" r:id="rId9"/>
    <p:sldId id="269" r:id="rId10"/>
    <p:sldId id="270" r:id="rId11"/>
    <p:sldId id="271" r:id="rId12"/>
    <p:sldId id="272" r:id="rId13"/>
    <p:sldId id="264" r:id="rId14"/>
    <p:sldId id="266" r:id="rId15"/>
    <p:sldId id="275" r:id="rId16"/>
    <p:sldId id="273" r:id="rId17"/>
    <p:sldId id="274" r:id="rId18"/>
    <p:sldId id="276" r:id="rId19"/>
    <p:sldId id="267" r:id="rId20"/>
    <p:sldId id="280" r:id="rId21"/>
    <p:sldId id="279" r:id="rId22"/>
    <p:sldId id="278" r:id="rId23"/>
    <p:sldId id="277" r:id="rId24"/>
    <p:sldId id="268" r:id="rId25"/>
    <p:sldId id="281" r:id="rId26"/>
    <p:sldId id="282" r:id="rId27"/>
    <p:sldId id="283" r:id="rId28"/>
    <p:sldId id="288" r:id="rId29"/>
    <p:sldId id="284" r:id="rId30"/>
    <p:sldId id="289" r:id="rId31"/>
    <p:sldId id="290" r:id="rId32"/>
    <p:sldId id="291" r:id="rId33"/>
    <p:sldId id="292" r:id="rId34"/>
    <p:sldId id="293" r:id="rId35"/>
    <p:sldId id="294" r:id="rId36"/>
    <p:sldId id="295" r:id="rId37"/>
    <p:sldId id="286" r:id="rId38"/>
  </p:sldIdLst>
  <p:sldSz cx="9144000" cy="6858000" type="screen4x3"/>
  <p:notesSz cx="7010400" cy="9296400"/>
  <p:custDataLst>
    <p:tags r:id="rId40"/>
  </p:custDataLst>
  <p:defaultTextStyle>
    <a:defPPr>
      <a:defRPr lang="en-US"/>
    </a:defPPr>
    <a:lvl1pPr algn="l" rtl="0" fontAlgn="base">
      <a:spcBef>
        <a:spcPct val="0"/>
      </a:spcBef>
      <a:spcAft>
        <a:spcPct val="0"/>
      </a:spcAft>
      <a:defRPr sz="2000" kern="1200">
        <a:solidFill>
          <a:schemeClr val="accent2"/>
        </a:solidFill>
        <a:latin typeface="Verdana" panose="020B0604030504040204" pitchFamily="34" charset="0"/>
        <a:ea typeface="+mn-ea"/>
        <a:cs typeface="+mn-cs"/>
      </a:defRPr>
    </a:lvl1pPr>
    <a:lvl2pPr marL="457200" algn="l" rtl="0" fontAlgn="base">
      <a:spcBef>
        <a:spcPct val="0"/>
      </a:spcBef>
      <a:spcAft>
        <a:spcPct val="0"/>
      </a:spcAft>
      <a:defRPr sz="2000" kern="1200">
        <a:solidFill>
          <a:schemeClr val="accent2"/>
        </a:solidFill>
        <a:latin typeface="Verdana" panose="020B0604030504040204" pitchFamily="34" charset="0"/>
        <a:ea typeface="+mn-ea"/>
        <a:cs typeface="+mn-cs"/>
      </a:defRPr>
    </a:lvl2pPr>
    <a:lvl3pPr marL="914400" algn="l" rtl="0" fontAlgn="base">
      <a:spcBef>
        <a:spcPct val="0"/>
      </a:spcBef>
      <a:spcAft>
        <a:spcPct val="0"/>
      </a:spcAft>
      <a:defRPr sz="2000" kern="1200">
        <a:solidFill>
          <a:schemeClr val="accent2"/>
        </a:solidFill>
        <a:latin typeface="Verdana" panose="020B0604030504040204" pitchFamily="34" charset="0"/>
        <a:ea typeface="+mn-ea"/>
        <a:cs typeface="+mn-cs"/>
      </a:defRPr>
    </a:lvl3pPr>
    <a:lvl4pPr marL="1371600" algn="l" rtl="0" fontAlgn="base">
      <a:spcBef>
        <a:spcPct val="0"/>
      </a:spcBef>
      <a:spcAft>
        <a:spcPct val="0"/>
      </a:spcAft>
      <a:defRPr sz="2000" kern="1200">
        <a:solidFill>
          <a:schemeClr val="accent2"/>
        </a:solidFill>
        <a:latin typeface="Verdana" panose="020B0604030504040204" pitchFamily="34" charset="0"/>
        <a:ea typeface="+mn-ea"/>
        <a:cs typeface="+mn-cs"/>
      </a:defRPr>
    </a:lvl4pPr>
    <a:lvl5pPr marL="1828800" algn="l" rtl="0" fontAlgn="base">
      <a:spcBef>
        <a:spcPct val="0"/>
      </a:spcBef>
      <a:spcAft>
        <a:spcPct val="0"/>
      </a:spcAft>
      <a:defRPr sz="2000" kern="1200">
        <a:solidFill>
          <a:schemeClr val="accent2"/>
        </a:solidFill>
        <a:latin typeface="Verdana" panose="020B0604030504040204" pitchFamily="34" charset="0"/>
        <a:ea typeface="+mn-ea"/>
        <a:cs typeface="+mn-cs"/>
      </a:defRPr>
    </a:lvl5pPr>
    <a:lvl6pPr marL="2286000" algn="l" defTabSz="914400" rtl="0" eaLnBrk="1" latinLnBrk="0" hangingPunct="1">
      <a:defRPr sz="2000" kern="1200">
        <a:solidFill>
          <a:schemeClr val="accent2"/>
        </a:solidFill>
        <a:latin typeface="Verdana" panose="020B0604030504040204" pitchFamily="34" charset="0"/>
        <a:ea typeface="+mn-ea"/>
        <a:cs typeface="+mn-cs"/>
      </a:defRPr>
    </a:lvl6pPr>
    <a:lvl7pPr marL="2743200" algn="l" defTabSz="914400" rtl="0" eaLnBrk="1" latinLnBrk="0" hangingPunct="1">
      <a:defRPr sz="2000" kern="1200">
        <a:solidFill>
          <a:schemeClr val="accent2"/>
        </a:solidFill>
        <a:latin typeface="Verdana" panose="020B0604030504040204" pitchFamily="34" charset="0"/>
        <a:ea typeface="+mn-ea"/>
        <a:cs typeface="+mn-cs"/>
      </a:defRPr>
    </a:lvl7pPr>
    <a:lvl8pPr marL="3200400" algn="l" defTabSz="914400" rtl="0" eaLnBrk="1" latinLnBrk="0" hangingPunct="1">
      <a:defRPr sz="2000" kern="1200">
        <a:solidFill>
          <a:schemeClr val="accent2"/>
        </a:solidFill>
        <a:latin typeface="Verdana" panose="020B0604030504040204" pitchFamily="34" charset="0"/>
        <a:ea typeface="+mn-ea"/>
        <a:cs typeface="+mn-cs"/>
      </a:defRPr>
    </a:lvl8pPr>
    <a:lvl9pPr marL="3657600" algn="l" defTabSz="914400" rtl="0" eaLnBrk="1" latinLnBrk="0" hangingPunct="1">
      <a:defRPr sz="2000" kern="1200">
        <a:solidFill>
          <a:schemeClr val="accent2"/>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Sennett" initials="HS" lastIdx="5" clrIdx="0">
    <p:extLst>
      <p:ext uri="{19B8F6BF-5375-455C-9EA6-DF929625EA0E}">
        <p15:presenceInfo xmlns:p15="http://schemas.microsoft.com/office/powerpoint/2012/main" userId="S-1-5-21-3362134674-1434254870-618424018-2393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562" y="12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40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solidFill>
                  <a:schemeClr val="tx1"/>
                </a:solidFill>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D188AE39-29E3-48B4-B532-C1BD2A0A565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2E58D6ED-2BBD-4153-AE83-EC961D5CD510}" type="slidenum">
              <a:rPr lang="en-US" altLang="en-US" sz="1200">
                <a:solidFill>
                  <a:schemeClr val="tx1"/>
                </a:solidFill>
                <a:latin typeface="Arial" panose="020B0604020202020204" pitchFamily="34" charset="0"/>
              </a:rPr>
              <a:pPr eaLnBrk="1" hangingPunct="1"/>
              <a:t>2</a:t>
            </a:fld>
            <a:endParaRPr lang="en-US" altLang="en-US" sz="1200">
              <a:solidFill>
                <a:schemeClr val="tx1"/>
              </a:solidFill>
              <a:latin typeface="Arial" panose="020B0604020202020204" pitchFamily="34" charset="0"/>
            </a:endParaRPr>
          </a:p>
        </p:txBody>
      </p:sp>
      <p:sp>
        <p:nvSpPr>
          <p:cNvPr id="44035" name="Rectangle 2"/>
          <p:cNvSpPr>
            <a:spLocks noGrp="1" noRot="1" noChangeAspect="1" noChangeArrowheads="1" noTextEdit="1"/>
          </p:cNvSpPr>
          <p:nvPr>
            <p:ph type="sldImg"/>
          </p:nvPr>
        </p:nvSpPr>
        <p:spPr>
          <a:xfrm>
            <a:off x="1181100" y="928688"/>
            <a:ext cx="4649788" cy="3487737"/>
          </a:xfrm>
          <a:ln/>
        </p:spPr>
      </p:sp>
      <p:sp>
        <p:nvSpPr>
          <p:cNvPr id="44036" name="Rectangle 3"/>
          <p:cNvSpPr>
            <a:spLocks noGrp="1" noChangeArrowheads="1"/>
          </p:cNvSpPr>
          <p:nvPr>
            <p:ph type="body" idx="1"/>
          </p:nvPr>
        </p:nvSpPr>
        <p:spPr>
          <a:xfrm>
            <a:off x="936625" y="4568825"/>
            <a:ext cx="5137150" cy="40306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E4AD601B-7BD0-4B76-86A6-FCAC30BE1B2F}" type="slidenum">
              <a:rPr lang="en-US" altLang="en-US" sz="1200">
                <a:solidFill>
                  <a:schemeClr val="tx1"/>
                </a:solidFill>
                <a:latin typeface="Arial" panose="020B0604020202020204" pitchFamily="34" charset="0"/>
              </a:rPr>
              <a:pPr eaLnBrk="1" hangingPunct="1"/>
              <a:t>11</a:t>
            </a:fld>
            <a:endParaRPr lang="en-US" altLang="en-US" sz="1200">
              <a:solidFill>
                <a:schemeClr val="tx1"/>
              </a:solidFill>
              <a:latin typeface="Arial" panose="020B0604020202020204" pitchFamily="34" charset="0"/>
            </a:endParaRPr>
          </a:p>
        </p:txBody>
      </p:sp>
      <p:sp>
        <p:nvSpPr>
          <p:cNvPr id="53251" name="Rectangle 2"/>
          <p:cNvSpPr>
            <a:spLocks noGrp="1" noRot="1" noChangeAspect="1" noChangeArrowheads="1" noTextEdit="1"/>
          </p:cNvSpPr>
          <p:nvPr>
            <p:ph type="sldImg"/>
          </p:nvPr>
        </p:nvSpPr>
        <p:spPr>
          <a:xfrm>
            <a:off x="1181100" y="930275"/>
            <a:ext cx="4648200" cy="3486150"/>
          </a:xfrm>
          <a:ln/>
        </p:spPr>
      </p:sp>
      <p:sp>
        <p:nvSpPr>
          <p:cNvPr id="53252" name="Rectangle 3"/>
          <p:cNvSpPr>
            <a:spLocks noGrp="1" noChangeArrowheads="1"/>
          </p:cNvSpPr>
          <p:nvPr>
            <p:ph type="body" idx="1"/>
          </p:nvPr>
        </p:nvSpPr>
        <p:spPr>
          <a:xfrm>
            <a:off x="935038" y="4568825"/>
            <a:ext cx="5140325" cy="403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86AC6877-1C12-4E89-8B96-D32DA16731AF}" type="slidenum">
              <a:rPr lang="en-US" altLang="en-US" sz="1200">
                <a:solidFill>
                  <a:schemeClr val="tx1"/>
                </a:solidFill>
                <a:latin typeface="Arial" panose="020B0604020202020204" pitchFamily="34" charset="0"/>
              </a:rPr>
              <a:pPr eaLnBrk="1" hangingPunct="1"/>
              <a:t>12</a:t>
            </a:fld>
            <a:endParaRPr lang="en-US" altLang="en-US" sz="1200">
              <a:solidFill>
                <a:schemeClr val="tx1"/>
              </a:solidFill>
              <a:latin typeface="Arial" panose="020B0604020202020204" pitchFamily="34" charset="0"/>
            </a:endParaRPr>
          </a:p>
        </p:txBody>
      </p:sp>
      <p:sp>
        <p:nvSpPr>
          <p:cNvPr id="54275" name="Rectangle 2"/>
          <p:cNvSpPr>
            <a:spLocks noGrp="1" noRot="1" noChangeAspect="1" noChangeArrowheads="1" noTextEdit="1"/>
          </p:cNvSpPr>
          <p:nvPr>
            <p:ph type="sldImg"/>
          </p:nvPr>
        </p:nvSpPr>
        <p:spPr>
          <a:xfrm>
            <a:off x="1181100" y="930275"/>
            <a:ext cx="4648200" cy="3486150"/>
          </a:xfrm>
          <a:ln/>
        </p:spPr>
      </p:sp>
      <p:sp>
        <p:nvSpPr>
          <p:cNvPr id="54276" name="Rectangle 3"/>
          <p:cNvSpPr>
            <a:spLocks noGrp="1" noChangeArrowheads="1"/>
          </p:cNvSpPr>
          <p:nvPr>
            <p:ph type="body" idx="1"/>
          </p:nvPr>
        </p:nvSpPr>
        <p:spPr>
          <a:xfrm>
            <a:off x="935038" y="4568825"/>
            <a:ext cx="5140325" cy="403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AB2A8AF8-B108-43CF-8321-2B9766E509B7}" type="slidenum">
              <a:rPr lang="en-US" altLang="en-US" sz="1200">
                <a:solidFill>
                  <a:schemeClr val="tx1"/>
                </a:solidFill>
                <a:latin typeface="Arial" panose="020B0604020202020204" pitchFamily="34" charset="0"/>
              </a:rPr>
              <a:pPr eaLnBrk="1" hangingPunct="1"/>
              <a:t>13</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F1170A88-9E35-48E7-B4F4-0414B38E5D53}" type="slidenum">
              <a:rPr lang="en-US" altLang="en-US" sz="1200">
                <a:solidFill>
                  <a:schemeClr val="tx1"/>
                </a:solidFill>
                <a:latin typeface="Arial" panose="020B0604020202020204" pitchFamily="34" charset="0"/>
              </a:rPr>
              <a:pPr eaLnBrk="1" hangingPunct="1"/>
              <a:t>14</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7F994E54-1F4D-4106-B225-1BC0E47D383A}" type="slidenum">
              <a:rPr lang="en-US" altLang="en-US" sz="1200">
                <a:solidFill>
                  <a:schemeClr val="tx1"/>
                </a:solidFill>
                <a:latin typeface="Arial" panose="020B0604020202020204" pitchFamily="34" charset="0"/>
              </a:rPr>
              <a:pPr eaLnBrk="1" hangingPunct="1"/>
              <a:t>15</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84DBE59F-C458-4F99-A384-FE4D5B76F03E}" type="slidenum">
              <a:rPr lang="en-US" altLang="en-US" sz="1200">
                <a:solidFill>
                  <a:schemeClr val="tx1"/>
                </a:solidFill>
                <a:latin typeface="Arial" panose="020B0604020202020204" pitchFamily="34" charset="0"/>
              </a:rPr>
              <a:pPr eaLnBrk="1" hangingPunct="1"/>
              <a:t>16</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83A6EE2C-18FA-4072-A1C1-E22A1D73FD32}" type="slidenum">
              <a:rPr lang="en-US" altLang="en-US" sz="1200">
                <a:solidFill>
                  <a:schemeClr val="tx1"/>
                </a:solidFill>
                <a:latin typeface="Arial" panose="020B0604020202020204" pitchFamily="34" charset="0"/>
              </a:rPr>
              <a:pPr eaLnBrk="1" hangingPunct="1"/>
              <a:t>17</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5199BA56-F6DA-4C5C-8E18-B7EF7A695A0E}" type="slidenum">
              <a:rPr lang="en-US" altLang="en-US" sz="1200">
                <a:solidFill>
                  <a:schemeClr val="tx1"/>
                </a:solidFill>
                <a:latin typeface="Arial" panose="020B0604020202020204" pitchFamily="34" charset="0"/>
              </a:rPr>
              <a:pPr eaLnBrk="1" hangingPunct="1"/>
              <a:t>18</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42928098-5759-419E-A82E-27D778C9647E}" type="slidenum">
              <a:rPr lang="en-US" altLang="en-US" sz="1200">
                <a:solidFill>
                  <a:schemeClr val="tx1"/>
                </a:solidFill>
                <a:latin typeface="Arial" panose="020B0604020202020204" pitchFamily="34" charset="0"/>
              </a:rPr>
              <a:pPr eaLnBrk="1" hangingPunct="1"/>
              <a:t>19</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D9A81C66-A776-45C3-9A22-507AC9CCC6E8}" type="slidenum">
              <a:rPr lang="en-US" altLang="en-US" sz="1200">
                <a:solidFill>
                  <a:schemeClr val="tx1"/>
                </a:solidFill>
                <a:latin typeface="Arial" panose="020B0604020202020204" pitchFamily="34" charset="0"/>
              </a:rPr>
              <a:pPr eaLnBrk="1" hangingPunct="1"/>
              <a:t>20</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0473A4EB-714D-4551-9DBC-AC9E8A870F9E}" type="slidenum">
              <a:rPr lang="en-US" altLang="en-US" sz="1200">
                <a:solidFill>
                  <a:schemeClr val="tx1"/>
                </a:solidFill>
                <a:latin typeface="Arial" panose="020B0604020202020204" pitchFamily="34" charset="0"/>
              </a:rPr>
              <a:pPr eaLnBrk="1" hangingPunct="1"/>
              <a:t>3</a:t>
            </a:fld>
            <a:endParaRPr lang="en-US" altLang="en-US" sz="1200">
              <a:solidFill>
                <a:schemeClr val="tx1"/>
              </a:solidFill>
              <a:latin typeface="Arial" panose="020B0604020202020204" pitchFamily="34" charset="0"/>
            </a:endParaRPr>
          </a:p>
        </p:txBody>
      </p:sp>
      <p:sp>
        <p:nvSpPr>
          <p:cNvPr id="45059" name="Rectangle 2"/>
          <p:cNvSpPr>
            <a:spLocks noGrp="1" noRot="1" noChangeAspect="1" noChangeArrowheads="1" noTextEdit="1"/>
          </p:cNvSpPr>
          <p:nvPr>
            <p:ph type="sldImg"/>
          </p:nvPr>
        </p:nvSpPr>
        <p:spPr>
          <a:xfrm>
            <a:off x="1181100" y="930275"/>
            <a:ext cx="4648200" cy="3486150"/>
          </a:xfrm>
          <a:ln/>
        </p:spPr>
      </p:sp>
      <p:sp>
        <p:nvSpPr>
          <p:cNvPr id="45060" name="Rectangle 3"/>
          <p:cNvSpPr>
            <a:spLocks noGrp="1" noChangeArrowheads="1"/>
          </p:cNvSpPr>
          <p:nvPr>
            <p:ph type="body" idx="1"/>
          </p:nvPr>
        </p:nvSpPr>
        <p:spPr>
          <a:xfrm>
            <a:off x="935038" y="4568825"/>
            <a:ext cx="5140325" cy="403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888A6EF8-9407-41C8-9830-32FCA281F2E0}" type="slidenum">
              <a:rPr lang="en-US" altLang="en-US" sz="1200">
                <a:solidFill>
                  <a:schemeClr val="tx1"/>
                </a:solidFill>
                <a:latin typeface="Arial" panose="020B0604020202020204" pitchFamily="34" charset="0"/>
              </a:rPr>
              <a:pPr eaLnBrk="1" hangingPunct="1"/>
              <a:t>21</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097BB4BD-B16A-41A4-A49F-A2EA91BC7CD8}" type="slidenum">
              <a:rPr lang="en-US" altLang="en-US" sz="1200">
                <a:solidFill>
                  <a:schemeClr val="tx1"/>
                </a:solidFill>
                <a:latin typeface="Arial" panose="020B0604020202020204" pitchFamily="34" charset="0"/>
              </a:rPr>
              <a:pPr eaLnBrk="1" hangingPunct="1"/>
              <a:t>22</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999A6604-B522-4909-B636-6E82376982FE}" type="slidenum">
              <a:rPr lang="en-US" altLang="en-US" sz="1200">
                <a:solidFill>
                  <a:schemeClr val="tx1"/>
                </a:solidFill>
                <a:latin typeface="Arial" panose="020B0604020202020204" pitchFamily="34" charset="0"/>
              </a:rPr>
              <a:pPr eaLnBrk="1" hangingPunct="1"/>
              <a:t>23</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6CC92185-8E32-4193-8305-0AF3A80241E5}" type="slidenum">
              <a:rPr lang="en-US" altLang="en-US" sz="1200">
                <a:solidFill>
                  <a:schemeClr val="tx1"/>
                </a:solidFill>
                <a:latin typeface="Arial" panose="020B0604020202020204" pitchFamily="34" charset="0"/>
              </a:rPr>
              <a:pPr eaLnBrk="1" hangingPunct="1"/>
              <a:t>24</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1F25EC35-49B0-46F5-B83B-6A12E890FA6E}" type="slidenum">
              <a:rPr lang="en-US" altLang="en-US" sz="1200">
                <a:solidFill>
                  <a:schemeClr val="tx1"/>
                </a:solidFill>
                <a:latin typeface="Arial" panose="020B0604020202020204" pitchFamily="34" charset="0"/>
              </a:rPr>
              <a:pPr eaLnBrk="1" hangingPunct="1"/>
              <a:t>25</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DE5BC93C-7702-4528-AD63-63F8C57F085A}" type="slidenum">
              <a:rPr lang="en-US" altLang="en-US" sz="1200">
                <a:solidFill>
                  <a:schemeClr val="tx1"/>
                </a:solidFill>
                <a:latin typeface="Arial" panose="020B0604020202020204" pitchFamily="34" charset="0"/>
              </a:rPr>
              <a:pPr eaLnBrk="1" hangingPunct="1"/>
              <a:t>26</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DBC9B0CD-B5EF-44E4-B658-11A8BBB0EA5F}" type="slidenum">
              <a:rPr lang="en-US" altLang="en-US" sz="1200">
                <a:solidFill>
                  <a:schemeClr val="tx1"/>
                </a:solidFill>
                <a:latin typeface="Arial" panose="020B0604020202020204" pitchFamily="34" charset="0"/>
              </a:rPr>
              <a:pPr eaLnBrk="1" hangingPunct="1"/>
              <a:t>27</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E5F2F75A-F1D8-4955-97F5-741465902EFD}" type="slidenum">
              <a:rPr lang="en-US" altLang="en-US" sz="1200">
                <a:solidFill>
                  <a:schemeClr val="tx1"/>
                </a:solidFill>
                <a:latin typeface="Arial" panose="020B0604020202020204" pitchFamily="34" charset="0"/>
              </a:rPr>
              <a:pPr eaLnBrk="1" hangingPunct="1"/>
              <a:t>28</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78A4D1F3-DA5E-42BA-8277-965794B23F72}" type="slidenum">
              <a:rPr lang="en-US" altLang="en-US" sz="1200">
                <a:solidFill>
                  <a:schemeClr val="tx1"/>
                </a:solidFill>
                <a:latin typeface="Arial" panose="020B0604020202020204" pitchFamily="34" charset="0"/>
              </a:rPr>
              <a:pPr eaLnBrk="1" hangingPunct="1"/>
              <a:t>29</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2AB4B23E-6D70-4B40-BEC5-8F4BB31D96C7}" type="slidenum">
              <a:rPr lang="en-US" altLang="en-US" sz="1200">
                <a:solidFill>
                  <a:schemeClr val="tx1"/>
                </a:solidFill>
                <a:latin typeface="Arial" panose="020B0604020202020204" pitchFamily="34" charset="0"/>
              </a:rPr>
              <a:pPr eaLnBrk="1" hangingPunct="1"/>
              <a:t>37</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BEDF49F5-ED3E-43B7-8882-A357207387DF}" type="slidenum">
              <a:rPr lang="en-US" altLang="en-US" sz="1200">
                <a:solidFill>
                  <a:schemeClr val="tx1"/>
                </a:solidFill>
                <a:latin typeface="Arial" panose="020B0604020202020204" pitchFamily="34" charset="0"/>
              </a:rPr>
              <a:pPr eaLnBrk="1" hangingPunct="1"/>
              <a:t>4</a:t>
            </a:fld>
            <a:endParaRPr lang="en-US" altLang="en-US" sz="1200">
              <a:solidFill>
                <a:schemeClr val="tx1"/>
              </a:solidFill>
              <a:latin typeface="Arial" panose="020B0604020202020204" pitchFamily="34" charset="0"/>
            </a:endParaRPr>
          </a:p>
        </p:txBody>
      </p:sp>
      <p:sp>
        <p:nvSpPr>
          <p:cNvPr id="46083" name="Rectangle 2"/>
          <p:cNvSpPr>
            <a:spLocks noGrp="1" noRot="1" noChangeAspect="1" noChangeArrowheads="1" noTextEdit="1"/>
          </p:cNvSpPr>
          <p:nvPr>
            <p:ph type="sldImg"/>
          </p:nvPr>
        </p:nvSpPr>
        <p:spPr>
          <a:xfrm>
            <a:off x="1181100" y="930275"/>
            <a:ext cx="4648200" cy="3486150"/>
          </a:xfrm>
          <a:ln/>
        </p:spPr>
      </p:sp>
      <p:sp>
        <p:nvSpPr>
          <p:cNvPr id="46084" name="Rectangle 3"/>
          <p:cNvSpPr>
            <a:spLocks noGrp="1" noChangeArrowheads="1"/>
          </p:cNvSpPr>
          <p:nvPr>
            <p:ph type="body" idx="1"/>
          </p:nvPr>
        </p:nvSpPr>
        <p:spPr>
          <a:xfrm>
            <a:off x="935038" y="4568825"/>
            <a:ext cx="5140325" cy="403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BE5AD767-1B89-4BD7-83C3-3F084B0D9784}" type="slidenum">
              <a:rPr lang="en-US" altLang="en-US" sz="1200">
                <a:solidFill>
                  <a:schemeClr val="tx1"/>
                </a:solidFill>
                <a:latin typeface="Arial" panose="020B0604020202020204" pitchFamily="34" charset="0"/>
              </a:rPr>
              <a:pPr eaLnBrk="1" hangingPunct="1"/>
              <a:t>5</a:t>
            </a:fld>
            <a:endParaRPr lang="en-US" altLang="en-US" sz="1200">
              <a:solidFill>
                <a:schemeClr val="tx1"/>
              </a:solidFill>
              <a:latin typeface="Arial" panose="020B0604020202020204" pitchFamily="34" charset="0"/>
            </a:endParaRPr>
          </a:p>
        </p:txBody>
      </p:sp>
      <p:sp>
        <p:nvSpPr>
          <p:cNvPr id="47107" name="Rectangle 2"/>
          <p:cNvSpPr>
            <a:spLocks noGrp="1" noRot="1" noChangeAspect="1" noChangeArrowheads="1" noTextEdit="1"/>
          </p:cNvSpPr>
          <p:nvPr>
            <p:ph type="sldImg"/>
          </p:nvPr>
        </p:nvSpPr>
        <p:spPr>
          <a:xfrm>
            <a:off x="1181100" y="930275"/>
            <a:ext cx="4648200" cy="3486150"/>
          </a:xfrm>
          <a:ln/>
        </p:spPr>
      </p:sp>
      <p:sp>
        <p:nvSpPr>
          <p:cNvPr id="47108" name="Rectangle 3"/>
          <p:cNvSpPr>
            <a:spLocks noGrp="1" noChangeArrowheads="1"/>
          </p:cNvSpPr>
          <p:nvPr>
            <p:ph type="body" idx="1"/>
          </p:nvPr>
        </p:nvSpPr>
        <p:spPr>
          <a:xfrm>
            <a:off x="935038" y="4568825"/>
            <a:ext cx="5140325" cy="403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15706646-F102-4728-8EB5-CE4B509FE44C}" type="slidenum">
              <a:rPr lang="en-US" altLang="en-US" sz="1200">
                <a:solidFill>
                  <a:schemeClr val="tx1"/>
                </a:solidFill>
                <a:latin typeface="Arial" panose="020B0604020202020204" pitchFamily="34" charset="0"/>
              </a:rPr>
              <a:pPr eaLnBrk="1" hangingPunct="1"/>
              <a:t>6</a:t>
            </a:fld>
            <a:endParaRPr lang="en-US" altLang="en-US" sz="1200">
              <a:solidFill>
                <a:schemeClr val="tx1"/>
              </a:solidFill>
              <a:latin typeface="Arial" panose="020B0604020202020204" pitchFamily="34" charset="0"/>
            </a:endParaRPr>
          </a:p>
        </p:txBody>
      </p:sp>
      <p:sp>
        <p:nvSpPr>
          <p:cNvPr id="48131" name="Rectangle 2"/>
          <p:cNvSpPr>
            <a:spLocks noGrp="1" noRot="1" noChangeAspect="1" noChangeArrowheads="1" noTextEdit="1"/>
          </p:cNvSpPr>
          <p:nvPr>
            <p:ph type="sldImg"/>
          </p:nvPr>
        </p:nvSpPr>
        <p:spPr>
          <a:xfrm>
            <a:off x="1181100" y="930275"/>
            <a:ext cx="4648200" cy="3486150"/>
          </a:xfrm>
          <a:ln/>
        </p:spPr>
      </p:sp>
      <p:sp>
        <p:nvSpPr>
          <p:cNvPr id="48132" name="Rectangle 3"/>
          <p:cNvSpPr>
            <a:spLocks noGrp="1" noChangeArrowheads="1"/>
          </p:cNvSpPr>
          <p:nvPr>
            <p:ph type="body" idx="1"/>
          </p:nvPr>
        </p:nvSpPr>
        <p:spPr>
          <a:xfrm>
            <a:off x="935038" y="4568825"/>
            <a:ext cx="5140325" cy="403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E5E8C382-E353-47FF-9D65-CC09F75A9AEF}" type="slidenum">
              <a:rPr lang="en-US" altLang="en-US" sz="1200">
                <a:solidFill>
                  <a:schemeClr val="tx1"/>
                </a:solidFill>
                <a:latin typeface="Arial" panose="020B0604020202020204" pitchFamily="34" charset="0"/>
              </a:rPr>
              <a:pPr eaLnBrk="1" hangingPunct="1"/>
              <a:t>7</a:t>
            </a:fld>
            <a:endParaRPr lang="en-US" altLang="en-US" sz="1200">
              <a:solidFill>
                <a:schemeClr val="tx1"/>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5BD695D2-D149-48AB-BF97-AB021E3FF460}" type="slidenum">
              <a:rPr lang="en-US" altLang="en-US" sz="1200">
                <a:solidFill>
                  <a:schemeClr val="tx1"/>
                </a:solidFill>
                <a:latin typeface="Arial" panose="020B0604020202020204" pitchFamily="34" charset="0"/>
              </a:rPr>
              <a:pPr eaLnBrk="1" hangingPunct="1"/>
              <a:t>8</a:t>
            </a:fld>
            <a:endParaRPr lang="en-US" altLang="en-US" sz="1200">
              <a:solidFill>
                <a:schemeClr val="tx1"/>
              </a:solidFill>
              <a:latin typeface="Arial" panose="020B0604020202020204" pitchFamily="34" charset="0"/>
            </a:endParaRPr>
          </a:p>
        </p:txBody>
      </p:sp>
      <p:sp>
        <p:nvSpPr>
          <p:cNvPr id="50179" name="Rectangle 2"/>
          <p:cNvSpPr>
            <a:spLocks noGrp="1" noRot="1" noChangeAspect="1" noChangeArrowheads="1" noTextEdit="1"/>
          </p:cNvSpPr>
          <p:nvPr>
            <p:ph type="sldImg"/>
          </p:nvPr>
        </p:nvSpPr>
        <p:spPr>
          <a:xfrm>
            <a:off x="1181100" y="930275"/>
            <a:ext cx="4648200" cy="3486150"/>
          </a:xfrm>
          <a:ln/>
        </p:spPr>
      </p:sp>
      <p:sp>
        <p:nvSpPr>
          <p:cNvPr id="50180" name="Rectangle 3"/>
          <p:cNvSpPr>
            <a:spLocks noGrp="1" noChangeArrowheads="1"/>
          </p:cNvSpPr>
          <p:nvPr>
            <p:ph type="body" idx="1"/>
          </p:nvPr>
        </p:nvSpPr>
        <p:spPr>
          <a:xfrm>
            <a:off x="935038" y="4568825"/>
            <a:ext cx="5140325" cy="403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820DCBF9-E7FD-4061-924C-14010AC6537D}" type="slidenum">
              <a:rPr lang="en-US" altLang="en-US" sz="1200">
                <a:solidFill>
                  <a:schemeClr val="tx1"/>
                </a:solidFill>
                <a:latin typeface="Arial" panose="020B0604020202020204" pitchFamily="34" charset="0"/>
              </a:rPr>
              <a:pPr eaLnBrk="1" hangingPunct="1"/>
              <a:t>9</a:t>
            </a:fld>
            <a:endParaRPr lang="en-US" altLang="en-US" sz="1200">
              <a:solidFill>
                <a:schemeClr val="tx1"/>
              </a:solidFill>
              <a:latin typeface="Arial" panose="020B0604020202020204" pitchFamily="34" charset="0"/>
            </a:endParaRPr>
          </a:p>
        </p:txBody>
      </p:sp>
      <p:sp>
        <p:nvSpPr>
          <p:cNvPr id="51203" name="Rectangle 2"/>
          <p:cNvSpPr>
            <a:spLocks noGrp="1" noRot="1" noChangeAspect="1" noChangeArrowheads="1" noTextEdit="1"/>
          </p:cNvSpPr>
          <p:nvPr>
            <p:ph type="sldImg"/>
          </p:nvPr>
        </p:nvSpPr>
        <p:spPr>
          <a:xfrm>
            <a:off x="1181100" y="930275"/>
            <a:ext cx="4648200" cy="3486150"/>
          </a:xfrm>
          <a:ln/>
        </p:spPr>
      </p:sp>
      <p:sp>
        <p:nvSpPr>
          <p:cNvPr id="51204" name="Rectangle 3"/>
          <p:cNvSpPr>
            <a:spLocks noGrp="1" noChangeArrowheads="1"/>
          </p:cNvSpPr>
          <p:nvPr>
            <p:ph type="body" idx="1"/>
          </p:nvPr>
        </p:nvSpPr>
        <p:spPr>
          <a:xfrm>
            <a:off x="935038" y="4568825"/>
            <a:ext cx="5140325" cy="403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fld id="{8B33CA57-26DA-4226-829D-524C0E4DFCB1}" type="slidenum">
              <a:rPr lang="en-US" altLang="en-US" sz="1200">
                <a:solidFill>
                  <a:schemeClr val="tx1"/>
                </a:solidFill>
                <a:latin typeface="Arial" panose="020B0604020202020204" pitchFamily="34" charset="0"/>
              </a:rPr>
              <a:pPr eaLnBrk="1" hangingPunct="1"/>
              <a:t>10</a:t>
            </a:fld>
            <a:endParaRPr lang="en-US" altLang="en-US" sz="1200">
              <a:solidFill>
                <a:schemeClr val="tx1"/>
              </a:solidFill>
              <a:latin typeface="Arial" panose="020B0604020202020204" pitchFamily="34" charset="0"/>
            </a:endParaRPr>
          </a:p>
        </p:txBody>
      </p:sp>
      <p:sp>
        <p:nvSpPr>
          <p:cNvPr id="52227" name="Rectangle 2"/>
          <p:cNvSpPr>
            <a:spLocks noGrp="1" noRot="1" noChangeAspect="1" noChangeArrowheads="1" noTextEdit="1"/>
          </p:cNvSpPr>
          <p:nvPr>
            <p:ph type="sldImg"/>
          </p:nvPr>
        </p:nvSpPr>
        <p:spPr>
          <a:xfrm>
            <a:off x="1181100" y="930275"/>
            <a:ext cx="4648200" cy="3486150"/>
          </a:xfrm>
          <a:ln/>
        </p:spPr>
      </p:sp>
      <p:sp>
        <p:nvSpPr>
          <p:cNvPr id="52228" name="Rectangle 3"/>
          <p:cNvSpPr>
            <a:spLocks noGrp="1" noChangeArrowheads="1"/>
          </p:cNvSpPr>
          <p:nvPr>
            <p:ph type="body" idx="1"/>
          </p:nvPr>
        </p:nvSpPr>
        <p:spPr>
          <a:xfrm>
            <a:off x="935038" y="4568825"/>
            <a:ext cx="5140325" cy="403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D77B3E-BC7F-4916-9F16-5B1A052F42B6}" type="slidenum">
              <a:rPr lang="en-US" altLang="en-US"/>
              <a:pPr/>
              <a:t>‹#›</a:t>
            </a:fld>
            <a:endParaRPr lang="en-US" altLang="en-US"/>
          </a:p>
        </p:txBody>
      </p:sp>
    </p:spTree>
    <p:extLst>
      <p:ext uri="{BB962C8B-B14F-4D97-AF65-F5344CB8AC3E}">
        <p14:creationId xmlns:p14="http://schemas.microsoft.com/office/powerpoint/2010/main" val="164329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B157D14-F4B0-4970-97C2-362BB10C5DF1}" type="slidenum">
              <a:rPr lang="en-US" altLang="en-US"/>
              <a:pPr/>
              <a:t>‹#›</a:t>
            </a:fld>
            <a:endParaRPr lang="en-US" altLang="en-US"/>
          </a:p>
        </p:txBody>
      </p:sp>
    </p:spTree>
    <p:extLst>
      <p:ext uri="{BB962C8B-B14F-4D97-AF65-F5344CB8AC3E}">
        <p14:creationId xmlns:p14="http://schemas.microsoft.com/office/powerpoint/2010/main" val="9743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60DF8C-3C1E-435C-A46A-EE6E9ACCE4B2}" type="slidenum">
              <a:rPr lang="en-US" altLang="en-US"/>
              <a:pPr/>
              <a:t>‹#›</a:t>
            </a:fld>
            <a:endParaRPr lang="en-US" altLang="en-US"/>
          </a:p>
        </p:txBody>
      </p:sp>
    </p:spTree>
    <p:extLst>
      <p:ext uri="{BB962C8B-B14F-4D97-AF65-F5344CB8AC3E}">
        <p14:creationId xmlns:p14="http://schemas.microsoft.com/office/powerpoint/2010/main" val="2217300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F5BDE5C-159B-4E76-84BF-FA9F57C35274}" type="slidenum">
              <a:rPr lang="en-US" altLang="en-US"/>
              <a:pPr/>
              <a:t>‹#›</a:t>
            </a:fld>
            <a:endParaRPr lang="en-US" altLang="en-US"/>
          </a:p>
        </p:txBody>
      </p:sp>
    </p:spTree>
    <p:extLst>
      <p:ext uri="{BB962C8B-B14F-4D97-AF65-F5344CB8AC3E}">
        <p14:creationId xmlns:p14="http://schemas.microsoft.com/office/powerpoint/2010/main" val="147611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DD040-AC67-4C81-B522-B2137579D301}" type="slidenum">
              <a:rPr lang="en-US" altLang="en-US"/>
              <a:pPr/>
              <a:t>‹#›</a:t>
            </a:fld>
            <a:endParaRPr lang="en-US" altLang="en-US"/>
          </a:p>
        </p:txBody>
      </p:sp>
    </p:spTree>
    <p:extLst>
      <p:ext uri="{BB962C8B-B14F-4D97-AF65-F5344CB8AC3E}">
        <p14:creationId xmlns:p14="http://schemas.microsoft.com/office/powerpoint/2010/main" val="355700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17B82A-8BF4-4FD8-8386-D933EBCBCE00}" type="slidenum">
              <a:rPr lang="en-US" altLang="en-US"/>
              <a:pPr/>
              <a:t>‹#›</a:t>
            </a:fld>
            <a:endParaRPr lang="en-US" altLang="en-US"/>
          </a:p>
        </p:txBody>
      </p:sp>
    </p:spTree>
    <p:extLst>
      <p:ext uri="{BB962C8B-B14F-4D97-AF65-F5344CB8AC3E}">
        <p14:creationId xmlns:p14="http://schemas.microsoft.com/office/powerpoint/2010/main" val="5648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246389D-A033-4098-BC7F-88C9D692BB3A}" type="slidenum">
              <a:rPr lang="en-US" altLang="en-US"/>
              <a:pPr/>
              <a:t>‹#›</a:t>
            </a:fld>
            <a:endParaRPr lang="en-US" altLang="en-US"/>
          </a:p>
        </p:txBody>
      </p:sp>
    </p:spTree>
    <p:extLst>
      <p:ext uri="{BB962C8B-B14F-4D97-AF65-F5344CB8AC3E}">
        <p14:creationId xmlns:p14="http://schemas.microsoft.com/office/powerpoint/2010/main" val="4104741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10E81FD-3BEC-4762-B644-33E47BFC9618}" type="slidenum">
              <a:rPr lang="en-US" altLang="en-US"/>
              <a:pPr/>
              <a:t>‹#›</a:t>
            </a:fld>
            <a:endParaRPr lang="en-US" altLang="en-US"/>
          </a:p>
        </p:txBody>
      </p:sp>
    </p:spTree>
    <p:extLst>
      <p:ext uri="{BB962C8B-B14F-4D97-AF65-F5344CB8AC3E}">
        <p14:creationId xmlns:p14="http://schemas.microsoft.com/office/powerpoint/2010/main" val="20247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AB279F8-6FF7-4BE7-AE5A-69946CCB5E21}" type="slidenum">
              <a:rPr lang="en-US" altLang="en-US"/>
              <a:pPr/>
              <a:t>‹#›</a:t>
            </a:fld>
            <a:endParaRPr lang="en-US" altLang="en-US"/>
          </a:p>
        </p:txBody>
      </p:sp>
    </p:spTree>
    <p:extLst>
      <p:ext uri="{BB962C8B-B14F-4D97-AF65-F5344CB8AC3E}">
        <p14:creationId xmlns:p14="http://schemas.microsoft.com/office/powerpoint/2010/main" val="3596422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ED1B809-E2BE-4542-A314-E3F694BAA480}" type="slidenum">
              <a:rPr lang="en-US" altLang="en-US"/>
              <a:pPr/>
              <a:t>‹#›</a:t>
            </a:fld>
            <a:endParaRPr lang="en-US" altLang="en-US"/>
          </a:p>
        </p:txBody>
      </p:sp>
    </p:spTree>
    <p:extLst>
      <p:ext uri="{BB962C8B-B14F-4D97-AF65-F5344CB8AC3E}">
        <p14:creationId xmlns:p14="http://schemas.microsoft.com/office/powerpoint/2010/main" val="134007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2CD80D2-61DA-4ECD-9010-F899CDB0219E}" type="slidenum">
              <a:rPr lang="en-US" altLang="en-US"/>
              <a:pPr/>
              <a:t>‹#›</a:t>
            </a:fld>
            <a:endParaRPr lang="en-US" altLang="en-US"/>
          </a:p>
        </p:txBody>
      </p:sp>
    </p:spTree>
    <p:extLst>
      <p:ext uri="{BB962C8B-B14F-4D97-AF65-F5344CB8AC3E}">
        <p14:creationId xmlns:p14="http://schemas.microsoft.com/office/powerpoint/2010/main" val="168728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CCF0337-FD79-4B60-BE27-E796DB8AF935}" type="slidenum">
              <a:rPr lang="en-US" altLang="en-US"/>
              <a:pPr/>
              <a:t>‹#›</a:t>
            </a:fld>
            <a:endParaRPr lang="en-US" altLang="en-US"/>
          </a:p>
        </p:txBody>
      </p:sp>
    </p:spTree>
    <p:extLst>
      <p:ext uri="{BB962C8B-B14F-4D97-AF65-F5344CB8AC3E}">
        <p14:creationId xmlns:p14="http://schemas.microsoft.com/office/powerpoint/2010/main" val="50196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F05478-B343-4C23-92B3-311ADB02B071}" type="slidenum">
              <a:rPr lang="en-US" altLang="en-US"/>
              <a:pPr/>
              <a:t>‹#›</a:t>
            </a:fld>
            <a:endParaRPr lang="en-US" altLang="en-US"/>
          </a:p>
        </p:txBody>
      </p:sp>
    </p:spTree>
    <p:extLst>
      <p:ext uri="{BB962C8B-B14F-4D97-AF65-F5344CB8AC3E}">
        <p14:creationId xmlns:p14="http://schemas.microsoft.com/office/powerpoint/2010/main" val="4191655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fld id="{F5AF530E-7C05-4F97-A974-E4A9705AD01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3.png"/><Relationship Id="rId5" Type="http://schemas.openxmlformats.org/officeDocument/2006/relationships/image" Target="../media/image2.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5.png"/><Relationship Id="rId5" Type="http://schemas.openxmlformats.org/officeDocument/2006/relationships/image" Target="../media/image2.png"/><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8.png"/><Relationship Id="rId5" Type="http://schemas.openxmlformats.org/officeDocument/2006/relationships/image" Target="../media/image2.png"/><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20.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21.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22.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4.png"/><Relationship Id="rId5" Type="http://schemas.openxmlformats.org/officeDocument/2006/relationships/image" Target="../media/image24.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2.png"/><Relationship Id="rId4"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_template_cover.eps"/>
          <p:cNvPicPr>
            <a:picLocks noChangeAspect="1"/>
          </p:cNvPicPr>
          <p:nvPr/>
        </p:nvPicPr>
        <p:blipFill rotWithShape="1">
          <a:blip r:embed="rId3">
            <a:extLst>
              <a:ext uri="{28A0092B-C50C-407E-A947-70E740481C1C}">
                <a14:useLocalDpi xmlns:a14="http://schemas.microsoft.com/office/drawing/2010/main" val="0"/>
              </a:ext>
            </a:extLst>
          </a:blip>
          <a:srcRect t="5267" b="4527"/>
          <a:stretch/>
        </p:blipFill>
        <p:spPr>
          <a:xfrm>
            <a:off x="533400" y="838200"/>
            <a:ext cx="8077200" cy="5257800"/>
          </a:xfrm>
          <a:prstGeom prst="rect">
            <a:avLst/>
          </a:prstGeom>
        </p:spPr>
      </p:pic>
      <p:sp>
        <p:nvSpPr>
          <p:cNvPr id="6" name="Rectangle 5"/>
          <p:cNvSpPr/>
          <p:nvPr/>
        </p:nvSpPr>
        <p:spPr>
          <a:xfrm>
            <a:off x="990600" y="1905000"/>
            <a:ext cx="4572000" cy="1015663"/>
          </a:xfrm>
          <a:prstGeom prst="rect">
            <a:avLst/>
          </a:prstGeom>
        </p:spPr>
        <p:txBody>
          <a:bodyPr>
            <a:spAutoFit/>
          </a:bodyPr>
          <a:lstStyle/>
          <a:p>
            <a:r>
              <a:rPr lang="en-US" dirty="0"/>
              <a:t>Banner Transactions-Budget, Journal, Encumbrance and Cash Entries</a:t>
            </a:r>
          </a:p>
        </p:txBody>
      </p:sp>
      <p:sp>
        <p:nvSpPr>
          <p:cNvPr id="7" name="Rectangle 6"/>
          <p:cNvSpPr/>
          <p:nvPr/>
        </p:nvSpPr>
        <p:spPr>
          <a:xfrm>
            <a:off x="990600" y="3174712"/>
            <a:ext cx="4572000" cy="584775"/>
          </a:xfrm>
          <a:prstGeom prst="rect">
            <a:avLst/>
          </a:prstGeom>
        </p:spPr>
        <p:txBody>
          <a:bodyPr>
            <a:spAutoFit/>
          </a:bodyPr>
          <a:lstStyle/>
          <a:p>
            <a:r>
              <a:rPr lang="en-US" sz="1600" dirty="0"/>
              <a:t>Banner Finance </a:t>
            </a:r>
          </a:p>
          <a:p>
            <a:r>
              <a:rPr lang="en-US" sz="1600" dirty="0"/>
              <a:t>University Controller’s Office</a:t>
            </a:r>
          </a:p>
        </p:txBody>
      </p:sp>
    </p:spTree>
    <p:custDataLst>
      <p:tags r:id="rId1"/>
    </p:custDataLst>
    <p:extLst>
      <p:ext uri="{BB962C8B-B14F-4D97-AF65-F5344CB8AC3E}">
        <p14:creationId xmlns:p14="http://schemas.microsoft.com/office/powerpoint/2010/main" val="385601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152400"/>
            <a:ext cx="8229600" cy="457200"/>
          </a:xfrm>
        </p:spPr>
        <p:txBody>
          <a:bodyPr/>
          <a:lstStyle/>
          <a:p>
            <a:pPr defTabSz="950913" eaLnBrk="1" hangingPunct="1"/>
            <a:r>
              <a:rPr lang="en-US" altLang="en-US" sz="2800">
                <a:solidFill>
                  <a:srgbClr val="0070C0"/>
                </a:solidFill>
                <a:latin typeface="Calibri" panose="020F0502020204030204" pitchFamily="34" charset="0"/>
                <a:cs typeface="Calibri" panose="020F0502020204030204" pitchFamily="34" charset="0"/>
              </a:rPr>
              <a:t>Entering Budget Entries </a:t>
            </a:r>
          </a:p>
        </p:txBody>
      </p:sp>
      <p:sp>
        <p:nvSpPr>
          <p:cNvPr id="11267" name="Rectangle 3"/>
          <p:cNvSpPr>
            <a:spLocks noGrp="1" noChangeArrowheads="1"/>
          </p:cNvSpPr>
          <p:nvPr>
            <p:ph type="body" sz="half" idx="1"/>
          </p:nvPr>
        </p:nvSpPr>
        <p:spPr>
          <a:xfrm>
            <a:off x="533400" y="4343400"/>
            <a:ext cx="8153400" cy="2156105"/>
          </a:xfrm>
        </p:spPr>
        <p:txBody>
          <a:bodyPr/>
          <a:lstStyle/>
          <a:p>
            <a:pPr marL="533400" indent="-533400" defTabSz="950913" eaLnBrk="1" hangingPunct="1">
              <a:buFontTx/>
              <a:buNone/>
            </a:pPr>
            <a:endParaRPr lang="en-US" altLang="en-US" sz="1400" dirty="0">
              <a:latin typeface="Calibri" panose="020F0502020204030204" pitchFamily="34" charset="0"/>
              <a:cs typeface="Calibri" panose="020F0502020204030204" pitchFamily="34" charset="0"/>
            </a:endParaRPr>
          </a:p>
          <a:p>
            <a:pPr marL="533400" indent="-533400" defTabSz="950913" eaLnBrk="1" hangingPunct="1">
              <a:buFontTx/>
              <a:buAutoNum type="arabicPeriod"/>
            </a:pPr>
            <a:r>
              <a:rPr lang="en-US" altLang="en-US" sz="1600" dirty="0">
                <a:latin typeface="Calibri" panose="020F0502020204030204" pitchFamily="34" charset="0"/>
                <a:cs typeface="Calibri" panose="020F0502020204030204" pitchFamily="34" charset="0"/>
              </a:rPr>
              <a:t>After </a:t>
            </a:r>
            <a:r>
              <a:rPr lang="en-US" sz="1600" dirty="0">
                <a:solidFill>
                  <a:srgbClr val="000000"/>
                </a:solidFill>
                <a:effectLst/>
                <a:latin typeface="Calibri" panose="020F0502020204030204" pitchFamily="34" charset="0"/>
                <a:ea typeface="Times New Roman" panose="02020603050405020304" pitchFamily="18" charset="0"/>
              </a:rPr>
              <a:t>entering all lines, click </a:t>
            </a:r>
            <a:r>
              <a:rPr lang="en-US" sz="1600" b="1" dirty="0">
                <a:solidFill>
                  <a:srgbClr val="000000"/>
                </a:solidFill>
                <a:effectLst/>
                <a:latin typeface="Calibri" panose="020F0502020204030204" pitchFamily="34" charset="0"/>
                <a:ea typeface="Times New Roman" panose="02020603050405020304" pitchFamily="18" charset="0"/>
              </a:rPr>
              <a:t>Save</a:t>
            </a:r>
            <a:r>
              <a:rPr lang="en-US" sz="1600" dirty="0">
                <a:solidFill>
                  <a:srgbClr val="000000"/>
                </a:solidFill>
                <a:effectLst/>
                <a:latin typeface="Calibri" panose="020F0502020204030204" pitchFamily="34" charset="0"/>
                <a:ea typeface="Times New Roman" panose="02020603050405020304" pitchFamily="18" charset="0"/>
              </a:rPr>
              <a:t> at the bottom right of the screen. Make sure the status on all lines updates to </a:t>
            </a:r>
            <a:r>
              <a:rPr lang="en-US" sz="1600" b="1" dirty="0" err="1">
                <a:solidFill>
                  <a:srgbClr val="000000"/>
                </a:solidFill>
                <a:effectLst/>
                <a:latin typeface="Calibri" panose="020F0502020204030204" pitchFamily="34" charset="0"/>
                <a:ea typeface="Times New Roman" panose="02020603050405020304" pitchFamily="18" charset="0"/>
              </a:rPr>
              <a:t>Postable</a:t>
            </a:r>
            <a:r>
              <a:rPr lang="en-US" sz="1600" dirty="0">
                <a:solidFill>
                  <a:srgbClr val="000000"/>
                </a:solidFill>
                <a:effectLst/>
                <a:latin typeface="Calibri" panose="020F0502020204030204" pitchFamily="34" charset="0"/>
                <a:ea typeface="Times New Roman" panose="02020603050405020304" pitchFamily="18" charset="0"/>
              </a:rPr>
              <a:t>.  If any lines show the status as “Error”, you will need to resolve the error before moving forward.</a:t>
            </a:r>
          </a:p>
          <a:p>
            <a:pPr marL="533400" indent="-533400" defTabSz="950913" eaLnBrk="1" hangingPunct="1">
              <a:buFontTx/>
              <a:buAutoNum type="arabicPeriod"/>
            </a:pPr>
            <a:r>
              <a:rPr lang="en-US" altLang="en-US" sz="1600" dirty="0">
                <a:latin typeface="Calibri" panose="020F0502020204030204" pitchFamily="34" charset="0"/>
                <a:cs typeface="Calibri" panose="020F0502020204030204" pitchFamily="34" charset="0"/>
              </a:rPr>
              <a:t>Select </a:t>
            </a:r>
            <a:r>
              <a:rPr lang="en-US" altLang="en-US" sz="1600" b="1" dirty="0">
                <a:solidFill>
                  <a:srgbClr val="0070C0"/>
                </a:solidFill>
                <a:latin typeface="Calibri" panose="020F0502020204030204" pitchFamily="34" charset="0"/>
                <a:cs typeface="Calibri" panose="020F0502020204030204" pitchFamily="34" charset="0"/>
              </a:rPr>
              <a:t>Related&gt;Access Transaction Summary </a:t>
            </a:r>
            <a:r>
              <a:rPr lang="en-US" altLang="en-US" sz="1600" dirty="0">
                <a:latin typeface="Calibri" panose="020F0502020204030204" pitchFamily="34" charset="0"/>
                <a:cs typeface="Calibri" panose="020F0502020204030204" pitchFamily="34" charset="0"/>
              </a:rPr>
              <a:t>Info from the toolbar. </a:t>
            </a:r>
          </a:p>
        </p:txBody>
      </p:sp>
      <p:pic>
        <p:nvPicPr>
          <p:cNvPr id="11268" name="Picture 4" descr="vcucs"/>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a:xfrm>
            <a:off x="7620000" y="6248400"/>
            <a:ext cx="1524000" cy="609600"/>
          </a:xfrm>
          <a:noFill/>
        </p:spPr>
      </p:pic>
      <p:grpSp>
        <p:nvGrpSpPr>
          <p:cNvPr id="5" name="Group 4">
            <a:extLst>
              <a:ext uri="{FF2B5EF4-FFF2-40B4-BE49-F238E27FC236}">
                <a16:creationId xmlns:a16="http://schemas.microsoft.com/office/drawing/2014/main" id="{8B35985E-6C13-F3F3-2805-2534E0A432A2}"/>
              </a:ext>
            </a:extLst>
          </p:cNvPr>
          <p:cNvGrpSpPr/>
          <p:nvPr/>
        </p:nvGrpSpPr>
        <p:grpSpPr>
          <a:xfrm>
            <a:off x="685800" y="533400"/>
            <a:ext cx="7848600" cy="3686175"/>
            <a:chOff x="685800" y="533400"/>
            <a:chExt cx="7848600" cy="3686175"/>
          </a:xfrm>
        </p:grpSpPr>
        <p:sp>
          <p:nvSpPr>
            <p:cNvPr id="11269" name="Oval 5"/>
            <p:cNvSpPr>
              <a:spLocks noChangeArrowheads="1"/>
            </p:cNvSpPr>
            <p:nvPr/>
          </p:nvSpPr>
          <p:spPr bwMode="auto">
            <a:xfrm>
              <a:off x="1066800" y="2209800"/>
              <a:ext cx="609600" cy="990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grpSp>
          <p:nvGrpSpPr>
            <p:cNvPr id="11270" name="Group 10"/>
            <p:cNvGrpSpPr>
              <a:grpSpLocks/>
            </p:cNvGrpSpPr>
            <p:nvPr/>
          </p:nvGrpSpPr>
          <p:grpSpPr bwMode="auto">
            <a:xfrm>
              <a:off x="685800" y="685800"/>
              <a:ext cx="7772400" cy="3533775"/>
              <a:chOff x="609600" y="685800"/>
              <a:chExt cx="7772400" cy="3533646"/>
            </a:xfrm>
          </p:grpSpPr>
          <p:pic>
            <p:nvPicPr>
              <p:cNvPr id="11273"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85800"/>
                <a:ext cx="7772400" cy="35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l="84314" t="10100"/>
              <a:stretch>
                <a:fillRect/>
              </a:stretch>
            </p:blipFill>
            <p:spPr bwMode="auto">
              <a:xfrm>
                <a:off x="7162800" y="914400"/>
                <a:ext cx="1219200" cy="203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1" name="Oval 5"/>
            <p:cNvSpPr>
              <a:spLocks noChangeArrowheads="1"/>
            </p:cNvSpPr>
            <p:nvPr/>
          </p:nvSpPr>
          <p:spPr bwMode="auto">
            <a:xfrm>
              <a:off x="7086600" y="1143000"/>
              <a:ext cx="1447800" cy="4572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1272" name="Oval 5"/>
            <p:cNvSpPr>
              <a:spLocks noChangeArrowheads="1"/>
            </p:cNvSpPr>
            <p:nvPr/>
          </p:nvSpPr>
          <p:spPr bwMode="auto">
            <a:xfrm>
              <a:off x="7543800" y="533400"/>
              <a:ext cx="609600" cy="4572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3" name="Rectangle 2">
              <a:extLst>
                <a:ext uri="{FF2B5EF4-FFF2-40B4-BE49-F238E27FC236}">
                  <a16:creationId xmlns:a16="http://schemas.microsoft.com/office/drawing/2014/main" id="{BC7E0218-7ACE-219F-1739-0E6456707888}"/>
                </a:ext>
              </a:extLst>
            </p:cNvPr>
            <p:cNvSpPr/>
            <p:nvPr/>
          </p:nvSpPr>
          <p:spPr bwMode="auto">
            <a:xfrm>
              <a:off x="3816096" y="2049157"/>
              <a:ext cx="146304" cy="731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pic>
          <p:nvPicPr>
            <p:cNvPr id="4" name="Picture 3">
              <a:extLst>
                <a:ext uri="{FF2B5EF4-FFF2-40B4-BE49-F238E27FC236}">
                  <a16:creationId xmlns:a16="http://schemas.microsoft.com/office/drawing/2014/main" id="{E8FBCA9B-50AD-C7FC-01D7-CB2E704016B3}"/>
                </a:ext>
              </a:extLst>
            </p:cNvPr>
            <p:cNvPicPr>
              <a:picLocks noChangeAspect="1"/>
            </p:cNvPicPr>
            <p:nvPr/>
          </p:nvPicPr>
          <p:blipFill>
            <a:blip r:embed="rId8"/>
            <a:stretch>
              <a:fillRect/>
            </a:stretch>
          </p:blipFill>
          <p:spPr>
            <a:xfrm>
              <a:off x="3809987" y="2000381"/>
              <a:ext cx="304826" cy="170703"/>
            </a:xfrm>
            <a:prstGeom prst="rect">
              <a:avLst/>
            </a:prstGeom>
          </p:spPr>
        </p:pic>
      </p:gr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81000" y="152400"/>
            <a:ext cx="8229600" cy="685800"/>
          </a:xfrm>
        </p:spPr>
        <p:txBody>
          <a:bodyPr/>
          <a:lstStyle/>
          <a:p>
            <a:pPr defTabSz="950913" eaLnBrk="1" hangingPunct="1"/>
            <a:r>
              <a:rPr lang="en-US" altLang="en-US" sz="2800">
                <a:solidFill>
                  <a:srgbClr val="0070C0"/>
                </a:solidFill>
                <a:latin typeface="Calibri" panose="020F0502020204030204" pitchFamily="34" charset="0"/>
                <a:cs typeface="Calibri" panose="020F0502020204030204" pitchFamily="34" charset="0"/>
              </a:rPr>
              <a:t>Entering Budget Entries</a:t>
            </a:r>
          </a:p>
        </p:txBody>
      </p:sp>
      <p:sp>
        <p:nvSpPr>
          <p:cNvPr id="12292" name="Rectangle 3"/>
          <p:cNvSpPr>
            <a:spLocks noGrp="1" noChangeArrowheads="1"/>
          </p:cNvSpPr>
          <p:nvPr>
            <p:ph type="body" sz="half" idx="1"/>
          </p:nvPr>
        </p:nvSpPr>
        <p:spPr>
          <a:xfrm>
            <a:off x="533400" y="4411662"/>
            <a:ext cx="8153400" cy="1989137"/>
          </a:xfrm>
        </p:spPr>
        <p:txBody>
          <a:bodyPr/>
          <a:lstStyle/>
          <a:p>
            <a:pPr marL="533400" indent="-533400" defTabSz="950913" eaLnBrk="1" hangingPunct="1">
              <a:buFontTx/>
              <a:buAutoNum type="arabicPeriod"/>
            </a:pPr>
            <a:r>
              <a:rPr lang="en-US" altLang="en-US" sz="1600" dirty="0">
                <a:latin typeface="Calibri" panose="020F0502020204030204" pitchFamily="34" charset="0"/>
                <a:cs typeface="Calibri" panose="020F0502020204030204" pitchFamily="34" charset="0"/>
              </a:rPr>
              <a:t>Review your entry on this form. Make sure the Document Total equals the total of all lines you entered. </a:t>
            </a:r>
          </a:p>
          <a:p>
            <a:pPr marL="533400" indent="-533400" defTabSz="950913" eaLnBrk="1" hangingPunct="1">
              <a:buFontTx/>
              <a:buAutoNum type="arabicPeriod"/>
            </a:pPr>
            <a:r>
              <a:rPr lang="en-US" altLang="en-US" sz="1600" dirty="0">
                <a:latin typeface="Calibri" panose="020F0502020204030204" pitchFamily="34" charset="0"/>
                <a:cs typeface="Calibri" panose="020F0502020204030204" pitchFamily="34" charset="0"/>
              </a:rPr>
              <a:t>Make sure that all lines of the transaction appear and that each has a status of </a:t>
            </a:r>
            <a:r>
              <a:rPr lang="en-US" altLang="en-US" sz="1600" b="1" dirty="0" err="1">
                <a:latin typeface="Calibri" panose="020F0502020204030204" pitchFamily="34" charset="0"/>
                <a:cs typeface="Calibri" panose="020F0502020204030204" pitchFamily="34" charset="0"/>
              </a:rPr>
              <a:t>Postable</a:t>
            </a:r>
            <a:r>
              <a:rPr lang="en-US" altLang="en-US" sz="1600" dirty="0">
                <a:latin typeface="Calibri" panose="020F0502020204030204" pitchFamily="34" charset="0"/>
                <a:cs typeface="Calibri" panose="020F0502020204030204" pitchFamily="34" charset="0"/>
              </a:rPr>
              <a:t>. </a:t>
            </a:r>
          </a:p>
          <a:p>
            <a:pPr marL="533400" indent="-533400" defTabSz="950913" eaLnBrk="1" hangingPunct="1">
              <a:buFontTx/>
              <a:buAutoNum type="arabicPeriod"/>
            </a:pPr>
            <a:r>
              <a:rPr lang="en-US" altLang="en-US" sz="1600" dirty="0">
                <a:latin typeface="Calibri" panose="020F0502020204030204" pitchFamily="34" charset="0"/>
                <a:cs typeface="Calibri" panose="020F0502020204030204" pitchFamily="34" charset="0"/>
              </a:rPr>
              <a:t>Click on </a:t>
            </a:r>
            <a:r>
              <a:rPr lang="en-US" sz="1600" b="1" dirty="0">
                <a:solidFill>
                  <a:srgbClr val="000000"/>
                </a:solidFill>
                <a:effectLst/>
                <a:latin typeface="Calibri" panose="020F0502020204030204" pitchFamily="34" charset="0"/>
                <a:ea typeface="Times New Roman" panose="02020603050405020304" pitchFamily="18" charset="0"/>
              </a:rPr>
              <a:t>Cancel</a:t>
            </a:r>
            <a:r>
              <a:rPr lang="en-US" sz="1600" dirty="0">
                <a:solidFill>
                  <a:srgbClr val="000000"/>
                </a:solidFill>
                <a:effectLst/>
                <a:latin typeface="Calibri" panose="020F0502020204030204" pitchFamily="34" charset="0"/>
                <a:ea typeface="Times New Roman" panose="02020603050405020304" pitchFamily="18" charset="0"/>
              </a:rPr>
              <a:t> at the bottom of the page to exit this form and return to FGAVJCM.</a:t>
            </a:r>
            <a:endParaRPr lang="en-US" altLang="en-US" sz="1600" dirty="0">
              <a:latin typeface="Calibri" panose="020F0502020204030204" pitchFamily="34" charset="0"/>
              <a:cs typeface="Calibri" panose="020F0502020204030204" pitchFamily="34" charset="0"/>
            </a:endParaRPr>
          </a:p>
        </p:txBody>
      </p:sp>
      <p:pic>
        <p:nvPicPr>
          <p:cNvPr id="12293" name="Picture 4" descr="vcucs"/>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a:xfrm>
            <a:off x="7620000" y="6248400"/>
            <a:ext cx="1524000" cy="609600"/>
          </a:xfrm>
          <a:noFill/>
        </p:spPr>
      </p:pic>
      <p:grpSp>
        <p:nvGrpSpPr>
          <p:cNvPr id="2" name="Group 1">
            <a:extLst>
              <a:ext uri="{FF2B5EF4-FFF2-40B4-BE49-F238E27FC236}">
                <a16:creationId xmlns:a16="http://schemas.microsoft.com/office/drawing/2014/main" id="{2B0CDAD9-634E-3285-F44A-C4AF5652EBDC}"/>
              </a:ext>
            </a:extLst>
          </p:cNvPr>
          <p:cNvGrpSpPr/>
          <p:nvPr/>
        </p:nvGrpSpPr>
        <p:grpSpPr>
          <a:xfrm>
            <a:off x="533400" y="762000"/>
            <a:ext cx="7924800" cy="3581400"/>
            <a:chOff x="533400" y="762000"/>
            <a:chExt cx="7924800" cy="3581400"/>
          </a:xfrm>
        </p:grpSpPr>
        <p:pic>
          <p:nvPicPr>
            <p:cNvPr id="12290"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762000"/>
              <a:ext cx="77724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4" name="Group 14"/>
            <p:cNvGrpSpPr>
              <a:grpSpLocks/>
            </p:cNvGrpSpPr>
            <p:nvPr/>
          </p:nvGrpSpPr>
          <p:grpSpPr bwMode="auto">
            <a:xfrm>
              <a:off x="533400" y="914400"/>
              <a:ext cx="7696200" cy="3429000"/>
              <a:chOff x="533400" y="914400"/>
              <a:chExt cx="7696200" cy="3429000"/>
            </a:xfrm>
          </p:grpSpPr>
          <p:sp>
            <p:nvSpPr>
              <p:cNvPr id="12295" name="Oval 5"/>
              <p:cNvSpPr>
                <a:spLocks noChangeArrowheads="1"/>
              </p:cNvSpPr>
              <p:nvPr/>
            </p:nvSpPr>
            <p:spPr bwMode="auto">
              <a:xfrm>
                <a:off x="7010400" y="1371600"/>
                <a:ext cx="1219200" cy="609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2296" name="TextBox 6"/>
              <p:cNvSpPr txBox="1">
                <a:spLocks noChangeArrowheads="1"/>
              </p:cNvSpPr>
              <p:nvPr/>
            </p:nvSpPr>
            <p:spPr bwMode="auto">
              <a:xfrm>
                <a:off x="7239000" y="1566862"/>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a:solidFill>
                      <a:srgbClr val="FF0000"/>
                    </a:solidFill>
                    <a:latin typeface="Calibri" panose="020F0502020204030204" pitchFamily="34" charset="0"/>
                    <a:cs typeface="Calibri" panose="020F0502020204030204" pitchFamily="34" charset="0"/>
                  </a:rPr>
                  <a:t>1</a:t>
                </a:r>
              </a:p>
            </p:txBody>
          </p:sp>
          <p:sp>
            <p:nvSpPr>
              <p:cNvPr id="12297" name="Oval 7"/>
              <p:cNvSpPr>
                <a:spLocks noChangeArrowheads="1"/>
              </p:cNvSpPr>
              <p:nvPr/>
            </p:nvSpPr>
            <p:spPr bwMode="auto">
              <a:xfrm>
                <a:off x="533400" y="1143000"/>
                <a:ext cx="838200" cy="10668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2298" name="TextBox 8"/>
              <p:cNvSpPr txBox="1">
                <a:spLocks noChangeArrowheads="1"/>
              </p:cNvSpPr>
              <p:nvPr/>
            </p:nvSpPr>
            <p:spPr bwMode="auto">
              <a:xfrm>
                <a:off x="838200" y="1905000"/>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a:solidFill>
                      <a:srgbClr val="FF0000"/>
                    </a:solidFill>
                    <a:latin typeface="Calibri" panose="020F0502020204030204" pitchFamily="34" charset="0"/>
                    <a:cs typeface="Calibri" panose="020F0502020204030204" pitchFamily="34" charset="0"/>
                  </a:rPr>
                  <a:t>2</a:t>
                </a:r>
              </a:p>
            </p:txBody>
          </p:sp>
          <p:sp>
            <p:nvSpPr>
              <p:cNvPr id="12299" name="Oval 9"/>
              <p:cNvSpPr>
                <a:spLocks noChangeArrowheads="1"/>
              </p:cNvSpPr>
              <p:nvPr/>
            </p:nvSpPr>
            <p:spPr bwMode="auto">
              <a:xfrm>
                <a:off x="7772400" y="3810000"/>
                <a:ext cx="457200" cy="5334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2300" name="TextBox 10"/>
              <p:cNvSpPr txBox="1">
                <a:spLocks noChangeArrowheads="1"/>
              </p:cNvSpPr>
              <p:nvPr/>
            </p:nvSpPr>
            <p:spPr bwMode="auto">
              <a:xfrm>
                <a:off x="7924800" y="3810000"/>
                <a:ext cx="152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a:solidFill>
                      <a:srgbClr val="FF0000"/>
                    </a:solidFill>
                    <a:latin typeface="Calibri" panose="020F0502020204030204" pitchFamily="34" charset="0"/>
                    <a:cs typeface="Calibri" panose="020F0502020204030204" pitchFamily="34" charset="0"/>
                  </a:rPr>
                  <a:t>3</a:t>
                </a:r>
              </a:p>
            </p:txBody>
          </p:sp>
          <p:sp>
            <p:nvSpPr>
              <p:cNvPr id="12301" name="Oval 5"/>
              <p:cNvSpPr>
                <a:spLocks noChangeArrowheads="1"/>
              </p:cNvSpPr>
              <p:nvPr/>
            </p:nvSpPr>
            <p:spPr bwMode="auto">
              <a:xfrm>
                <a:off x="2514600" y="914400"/>
                <a:ext cx="1219200" cy="3810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2302" name="TextBox 6"/>
              <p:cNvSpPr txBox="1">
                <a:spLocks noChangeArrowheads="1"/>
              </p:cNvSpPr>
              <p:nvPr/>
            </p:nvSpPr>
            <p:spPr bwMode="auto">
              <a:xfrm>
                <a:off x="3429000" y="99060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a:solidFill>
                      <a:srgbClr val="FF0000"/>
                    </a:solidFill>
                    <a:latin typeface="Calibri" panose="020F0502020204030204" pitchFamily="34" charset="0"/>
                    <a:cs typeface="Calibri" panose="020F0502020204030204" pitchFamily="34" charset="0"/>
                  </a:rPr>
                  <a:t>1</a:t>
                </a:r>
              </a:p>
            </p:txBody>
          </p:sp>
        </p:gr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152400"/>
            <a:ext cx="8229600" cy="457200"/>
          </a:xfrm>
        </p:spPr>
        <p:txBody>
          <a:bodyPr/>
          <a:lstStyle/>
          <a:p>
            <a:pPr defTabSz="950913" eaLnBrk="1" hangingPunct="1"/>
            <a:r>
              <a:rPr lang="en-US" altLang="en-US" sz="2800">
                <a:solidFill>
                  <a:srgbClr val="0070C0"/>
                </a:solidFill>
                <a:latin typeface="Calibri" panose="020F0502020204030204" pitchFamily="34" charset="0"/>
                <a:cs typeface="Calibri" panose="020F0502020204030204" pitchFamily="34" charset="0"/>
              </a:rPr>
              <a:t>Entering Budget Entries </a:t>
            </a:r>
          </a:p>
        </p:txBody>
      </p:sp>
      <p:sp>
        <p:nvSpPr>
          <p:cNvPr id="13315" name="Rectangle 3"/>
          <p:cNvSpPr>
            <a:spLocks noGrp="1" noChangeArrowheads="1"/>
          </p:cNvSpPr>
          <p:nvPr>
            <p:ph type="body" sz="half" idx="1"/>
          </p:nvPr>
        </p:nvSpPr>
        <p:spPr>
          <a:xfrm>
            <a:off x="533400" y="685800"/>
            <a:ext cx="8153400" cy="5715000"/>
          </a:xfrm>
        </p:spPr>
        <p:txBody>
          <a:bodyPr/>
          <a:lstStyle/>
          <a:p>
            <a:pPr marL="533400" indent="-533400" defTabSz="950913" eaLnBrk="1" hangingPunct="1">
              <a:buFontTx/>
              <a:buNone/>
            </a:pPr>
            <a:endParaRPr lang="en-US" altLang="en-US" sz="2400" dirty="0">
              <a:latin typeface="Verdana" panose="020B0604030504040204" pitchFamily="34" charset="0"/>
            </a:endParaRPr>
          </a:p>
          <a:p>
            <a:pPr marL="533400" indent="-533400" defTabSz="950913" eaLnBrk="1" hangingPunct="1">
              <a:buFontTx/>
              <a:buAutoNum type="arabicPeriod"/>
            </a:pPr>
            <a:endParaRPr lang="en-US" altLang="en-US" sz="2400" dirty="0">
              <a:latin typeface="Verdana" panose="020B0604030504040204" pitchFamily="34" charset="0"/>
              <a:cs typeface="Calibri" panose="020F0502020204030204" pitchFamily="34" charset="0"/>
            </a:endParaRPr>
          </a:p>
          <a:p>
            <a:pPr marL="533400" indent="-533400" defTabSz="950913" eaLnBrk="1" hangingPunct="1">
              <a:buFontTx/>
              <a:buAutoNum type="arabicPeriod"/>
            </a:pPr>
            <a:endParaRPr lang="en-US" altLang="en-US" sz="2400" dirty="0">
              <a:latin typeface="Verdana" panose="020B0604030504040204" pitchFamily="34" charset="0"/>
              <a:cs typeface="Calibri" panose="020F0502020204030204" pitchFamily="34" charset="0"/>
            </a:endParaRPr>
          </a:p>
          <a:p>
            <a:pPr marL="533400" indent="-533400" defTabSz="950913" eaLnBrk="1" hangingPunct="1">
              <a:buFontTx/>
              <a:buAutoNum type="arabicPeriod"/>
            </a:pPr>
            <a:endParaRPr lang="en-US" altLang="en-US" sz="2400" dirty="0">
              <a:latin typeface="Verdana" panose="020B0604030504040204" pitchFamily="34" charset="0"/>
              <a:cs typeface="Calibri" panose="020F0502020204030204" pitchFamily="34" charset="0"/>
            </a:endParaRPr>
          </a:p>
          <a:p>
            <a:pPr marL="533400" indent="-533400" defTabSz="950913" eaLnBrk="1" hangingPunct="1">
              <a:buFontTx/>
              <a:buAutoNum type="arabicPeriod"/>
            </a:pPr>
            <a:endParaRPr lang="en-US" altLang="en-US" sz="2400" dirty="0">
              <a:latin typeface="Verdana" panose="020B0604030504040204" pitchFamily="34" charset="0"/>
              <a:cs typeface="Calibri" panose="020F0502020204030204" pitchFamily="34" charset="0"/>
            </a:endParaRPr>
          </a:p>
          <a:p>
            <a:pPr marL="533400" indent="-533400" defTabSz="950913" eaLnBrk="1" hangingPunct="1">
              <a:buFontTx/>
              <a:buAutoNum type="arabicPeriod"/>
            </a:pPr>
            <a:endParaRPr lang="en-US" altLang="en-US" sz="1400" dirty="0">
              <a:latin typeface="Calibri" panose="020F0502020204030204" pitchFamily="34" charset="0"/>
              <a:cs typeface="Calibri" panose="020F0502020204030204" pitchFamily="34" charset="0"/>
            </a:endParaRPr>
          </a:p>
          <a:p>
            <a:pPr marL="533400" indent="-533400" defTabSz="950913" eaLnBrk="1" hangingPunct="1">
              <a:buFontTx/>
              <a:buAutoNum type="arabicPeriod"/>
            </a:pPr>
            <a:endParaRPr lang="en-US" altLang="en-US" sz="1400" dirty="0">
              <a:latin typeface="Calibri" panose="020F0502020204030204" pitchFamily="34" charset="0"/>
              <a:cs typeface="Calibri" panose="020F0502020204030204" pitchFamily="34" charset="0"/>
            </a:endParaRPr>
          </a:p>
          <a:p>
            <a:pPr marL="533400" indent="-533400" defTabSz="950913" eaLnBrk="1" hangingPunct="1">
              <a:buFontTx/>
              <a:buAutoNum type="arabicPeriod"/>
            </a:pPr>
            <a:endParaRPr lang="en-US" altLang="en-US" sz="1400" dirty="0">
              <a:latin typeface="Calibri" panose="020F0502020204030204" pitchFamily="34" charset="0"/>
              <a:cs typeface="Calibri" panose="020F0502020204030204" pitchFamily="34" charset="0"/>
            </a:endParaRPr>
          </a:p>
          <a:p>
            <a:pPr marL="533400" indent="-533400" defTabSz="950913" eaLnBrk="1" hangingPunct="1">
              <a:buFontTx/>
              <a:buAutoNum type="arabicPeriod"/>
            </a:pPr>
            <a:endParaRPr lang="en-US" altLang="en-US" sz="1400" dirty="0">
              <a:latin typeface="Calibri" panose="020F0502020204030204" pitchFamily="34" charset="0"/>
              <a:cs typeface="Calibri" panose="020F0502020204030204" pitchFamily="34" charset="0"/>
            </a:endParaRPr>
          </a:p>
          <a:p>
            <a:pPr marL="533400" indent="-533400" defTabSz="950913" eaLnBrk="1" hangingPunct="1">
              <a:buFontTx/>
              <a:buAutoNum type="arabicPeriod"/>
            </a:pPr>
            <a:endParaRPr lang="en-US" altLang="en-US" sz="1400" dirty="0">
              <a:latin typeface="Calibri" panose="020F0502020204030204" pitchFamily="34" charset="0"/>
              <a:cs typeface="Calibri" panose="020F0502020204030204" pitchFamily="34" charset="0"/>
            </a:endParaRPr>
          </a:p>
          <a:p>
            <a:pPr marL="533400" indent="-533400" defTabSz="950913" eaLnBrk="1" hangingPunct="1">
              <a:buFontTx/>
              <a:buAutoNum type="arabicPeriod"/>
            </a:pPr>
            <a:endParaRPr lang="en-US" altLang="en-US" sz="1400" dirty="0">
              <a:latin typeface="Calibri" panose="020F0502020204030204" pitchFamily="34" charset="0"/>
              <a:cs typeface="Calibri" panose="020F0502020204030204" pitchFamily="34" charset="0"/>
            </a:endParaRPr>
          </a:p>
          <a:p>
            <a:pPr marL="533400" indent="-533400" defTabSz="950913" eaLnBrk="1" hangingPunct="1">
              <a:buFontTx/>
              <a:buAutoNum type="arabicPeriod"/>
            </a:pPr>
            <a:endParaRPr lang="en-US" altLang="en-US" sz="1400" dirty="0">
              <a:latin typeface="Calibri" panose="020F0502020204030204" pitchFamily="34" charset="0"/>
              <a:cs typeface="Calibri" panose="020F0502020204030204" pitchFamily="34" charset="0"/>
            </a:endParaRPr>
          </a:p>
          <a:p>
            <a:pPr marL="533400" indent="-533400" defTabSz="950913" eaLnBrk="1" hangingPunct="1">
              <a:buFontTx/>
              <a:buAutoNum type="arabicPeriod"/>
            </a:pPr>
            <a:r>
              <a:rPr lang="en-US" altLang="en-US" sz="1600" dirty="0">
                <a:latin typeface="Calibri" panose="020F0502020204030204" pitchFamily="34" charset="0"/>
                <a:cs typeface="Calibri" panose="020F0502020204030204" pitchFamily="34" charset="0"/>
              </a:rPr>
              <a:t>On FGAJVCM, click on the Save icon on the toolbar. If you are ready to submit the document for approval , click on Next Section down arrow. </a:t>
            </a:r>
          </a:p>
          <a:p>
            <a:pPr marL="533400" indent="-533400" defTabSz="950913" eaLnBrk="1" hangingPunct="1">
              <a:buFontTx/>
              <a:buAutoNum type="arabicPeriod"/>
            </a:pPr>
            <a:r>
              <a:rPr lang="en-US" altLang="en-US" sz="1600" dirty="0">
                <a:latin typeface="Calibri" panose="020F0502020204030204" pitchFamily="34" charset="0"/>
                <a:cs typeface="Calibri" panose="020F0502020204030204" pitchFamily="34" charset="0"/>
              </a:rPr>
              <a:t>Click on </a:t>
            </a:r>
            <a:r>
              <a:rPr lang="en-US" altLang="en-US" sz="1600" b="1" dirty="0">
                <a:latin typeface="Calibri" panose="020F0502020204030204" pitchFamily="34" charset="0"/>
                <a:cs typeface="Calibri" panose="020F0502020204030204" pitchFamily="34" charset="0"/>
              </a:rPr>
              <a:t>Complete</a:t>
            </a:r>
            <a:r>
              <a:rPr lang="en-US" altLang="en-US" sz="1600" dirty="0">
                <a:latin typeface="Calibri" panose="020F0502020204030204" pitchFamily="34" charset="0"/>
                <a:cs typeface="Calibri" panose="020F0502020204030204" pitchFamily="34" charset="0"/>
              </a:rPr>
              <a:t> to submit the entry.</a:t>
            </a:r>
          </a:p>
          <a:p>
            <a:pPr marL="533400" indent="-533400" defTabSz="950913" eaLnBrk="1" hangingPunct="1">
              <a:buFontTx/>
              <a:buAutoNum type="arabicPeriod"/>
            </a:pPr>
            <a:endParaRPr lang="en-US" altLang="en-US" sz="1600" dirty="0">
              <a:latin typeface="Calibri" panose="020F0502020204030204" pitchFamily="34" charset="0"/>
              <a:cs typeface="Calibri" panose="020F0502020204030204" pitchFamily="34" charset="0"/>
            </a:endParaRPr>
          </a:p>
          <a:p>
            <a:pPr marL="533400" indent="-533400" defTabSz="950913" eaLnBrk="1" hangingPunct="1">
              <a:buFontTx/>
              <a:buNone/>
            </a:pPr>
            <a:endParaRPr lang="en-US" altLang="en-US" sz="1600" dirty="0">
              <a:latin typeface="Calibri" panose="020F0502020204030204" pitchFamily="34" charset="0"/>
              <a:cs typeface="Calibri" panose="020F0502020204030204" pitchFamily="34" charset="0"/>
            </a:endParaRPr>
          </a:p>
        </p:txBody>
      </p:sp>
      <p:pic>
        <p:nvPicPr>
          <p:cNvPr id="13316" name="Picture 4" descr="vcucs"/>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a:xfrm>
            <a:off x="7620000" y="6248400"/>
            <a:ext cx="1524000" cy="609600"/>
          </a:xfrm>
          <a:noFill/>
        </p:spPr>
      </p:pic>
      <p:grpSp>
        <p:nvGrpSpPr>
          <p:cNvPr id="10" name="Group 9">
            <a:extLst>
              <a:ext uri="{FF2B5EF4-FFF2-40B4-BE49-F238E27FC236}">
                <a16:creationId xmlns:a16="http://schemas.microsoft.com/office/drawing/2014/main" id="{B0165293-7EFE-55FF-81AB-1F305D56ED3D}"/>
              </a:ext>
            </a:extLst>
          </p:cNvPr>
          <p:cNvGrpSpPr/>
          <p:nvPr/>
        </p:nvGrpSpPr>
        <p:grpSpPr>
          <a:xfrm>
            <a:off x="533400" y="838200"/>
            <a:ext cx="7924800" cy="3581400"/>
            <a:chOff x="533400" y="838200"/>
            <a:chExt cx="7924800" cy="3581400"/>
          </a:xfrm>
        </p:grpSpPr>
        <p:grpSp>
          <p:nvGrpSpPr>
            <p:cNvPr id="5" name="Group 4">
              <a:extLst>
                <a:ext uri="{FF2B5EF4-FFF2-40B4-BE49-F238E27FC236}">
                  <a16:creationId xmlns:a16="http://schemas.microsoft.com/office/drawing/2014/main" id="{7B935B8A-2232-F53D-FC9C-30F0BC3E8F7A}"/>
                </a:ext>
              </a:extLst>
            </p:cNvPr>
            <p:cNvGrpSpPr/>
            <p:nvPr/>
          </p:nvGrpSpPr>
          <p:grpSpPr>
            <a:xfrm>
              <a:off x="533400" y="838200"/>
              <a:ext cx="7924800" cy="3581400"/>
              <a:chOff x="533400" y="838200"/>
              <a:chExt cx="7924800" cy="3581400"/>
            </a:xfrm>
          </p:grpSpPr>
          <p:grpSp>
            <p:nvGrpSpPr>
              <p:cNvPr id="13317" name="Group 9"/>
              <p:cNvGrpSpPr>
                <a:grpSpLocks/>
              </p:cNvGrpSpPr>
              <p:nvPr/>
            </p:nvGrpSpPr>
            <p:grpSpPr bwMode="auto">
              <a:xfrm>
                <a:off x="685800" y="838200"/>
                <a:ext cx="7772400" cy="3533775"/>
                <a:chOff x="609600" y="685800"/>
                <a:chExt cx="7772400" cy="3533646"/>
              </a:xfrm>
            </p:grpSpPr>
            <p:pic>
              <p:nvPicPr>
                <p:cNvPr id="13323"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85800"/>
                  <a:ext cx="7772400" cy="353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l="84314" t="10100"/>
                <a:stretch>
                  <a:fillRect/>
                </a:stretch>
              </p:blipFill>
              <p:spPr bwMode="auto">
                <a:xfrm>
                  <a:off x="7162800" y="914400"/>
                  <a:ext cx="1219200" cy="203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318" name="Group 15"/>
              <p:cNvGrpSpPr>
                <a:grpSpLocks/>
              </p:cNvGrpSpPr>
              <p:nvPr/>
            </p:nvGrpSpPr>
            <p:grpSpPr bwMode="auto">
              <a:xfrm>
                <a:off x="533400" y="2971800"/>
                <a:ext cx="685800" cy="1447800"/>
                <a:chOff x="533400" y="2971800"/>
                <a:chExt cx="685800" cy="1447800"/>
              </a:xfrm>
            </p:grpSpPr>
            <p:sp>
              <p:nvSpPr>
                <p:cNvPr id="13319" name="Oval 5"/>
                <p:cNvSpPr>
                  <a:spLocks noChangeArrowheads="1"/>
                </p:cNvSpPr>
                <p:nvPr/>
              </p:nvSpPr>
              <p:spPr bwMode="auto">
                <a:xfrm>
                  <a:off x="533400" y="2971800"/>
                  <a:ext cx="609600" cy="7620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3320" name="Oval 5"/>
                <p:cNvSpPr>
                  <a:spLocks noChangeArrowheads="1"/>
                </p:cNvSpPr>
                <p:nvPr/>
              </p:nvSpPr>
              <p:spPr bwMode="auto">
                <a:xfrm>
                  <a:off x="838200" y="3962400"/>
                  <a:ext cx="381000" cy="4572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3321" name="TextBox 6"/>
                <p:cNvSpPr txBox="1">
                  <a:spLocks noChangeArrowheads="1"/>
                </p:cNvSpPr>
                <p:nvPr/>
              </p:nvSpPr>
              <p:spPr bwMode="auto">
                <a:xfrm>
                  <a:off x="685800" y="3471862"/>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2</a:t>
                  </a:r>
                </a:p>
              </p:txBody>
            </p:sp>
            <p:sp>
              <p:nvSpPr>
                <p:cNvPr id="13322" name="TextBox 6"/>
                <p:cNvSpPr txBox="1">
                  <a:spLocks noChangeArrowheads="1"/>
                </p:cNvSpPr>
                <p:nvPr/>
              </p:nvSpPr>
              <p:spPr bwMode="auto">
                <a:xfrm>
                  <a:off x="914400" y="3929062"/>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1</a:t>
                  </a:r>
                </a:p>
              </p:txBody>
            </p:sp>
          </p:grpSp>
        </p:grpSp>
        <p:grpSp>
          <p:nvGrpSpPr>
            <p:cNvPr id="9" name="Group 8">
              <a:extLst>
                <a:ext uri="{FF2B5EF4-FFF2-40B4-BE49-F238E27FC236}">
                  <a16:creationId xmlns:a16="http://schemas.microsoft.com/office/drawing/2014/main" id="{2364C5AF-3CF0-79CC-2527-4171001ACF00}"/>
                </a:ext>
              </a:extLst>
            </p:cNvPr>
            <p:cNvGrpSpPr/>
            <p:nvPr/>
          </p:nvGrpSpPr>
          <p:grpSpPr>
            <a:xfrm>
              <a:off x="3768131" y="2156212"/>
              <a:ext cx="304826" cy="170703"/>
              <a:chOff x="3768131" y="2156212"/>
              <a:chExt cx="304826" cy="170703"/>
            </a:xfrm>
          </p:grpSpPr>
          <p:sp>
            <p:nvSpPr>
              <p:cNvPr id="7" name="Rectangle 6">
                <a:extLst>
                  <a:ext uri="{FF2B5EF4-FFF2-40B4-BE49-F238E27FC236}">
                    <a16:creationId xmlns:a16="http://schemas.microsoft.com/office/drawing/2014/main" id="{3B1B790D-0D2C-005D-3D5F-A1415847E464}"/>
                  </a:ext>
                </a:extLst>
              </p:cNvPr>
              <p:cNvSpPr/>
              <p:nvPr/>
            </p:nvSpPr>
            <p:spPr bwMode="auto">
              <a:xfrm>
                <a:off x="3844344" y="2214132"/>
                <a:ext cx="152400" cy="54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pic>
            <p:nvPicPr>
              <p:cNvPr id="8" name="Picture 7">
                <a:extLst>
                  <a:ext uri="{FF2B5EF4-FFF2-40B4-BE49-F238E27FC236}">
                    <a16:creationId xmlns:a16="http://schemas.microsoft.com/office/drawing/2014/main" id="{D8379B1E-EAED-42E2-EACA-4C488E8DE30F}"/>
                  </a:ext>
                </a:extLst>
              </p:cNvPr>
              <p:cNvPicPr>
                <a:picLocks noChangeAspect="1"/>
              </p:cNvPicPr>
              <p:nvPr/>
            </p:nvPicPr>
            <p:blipFill>
              <a:blip r:embed="rId8"/>
              <a:stretch>
                <a:fillRect/>
              </a:stretch>
            </p:blipFill>
            <p:spPr>
              <a:xfrm>
                <a:off x="3768131" y="2156212"/>
                <a:ext cx="304826" cy="170703"/>
              </a:xfrm>
              <a:prstGeom prst="rect">
                <a:avLst/>
              </a:prstGeom>
            </p:spPr>
          </p:pic>
        </p:grpSp>
      </p:gr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3400" y="152400"/>
            <a:ext cx="8229600" cy="457200"/>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Journal</a:t>
            </a:r>
            <a:r>
              <a:rPr lang="en-US" altLang="en-US" sz="2000">
                <a:solidFill>
                  <a:srgbClr val="0070C0"/>
                </a:solidFill>
                <a:latin typeface="Calibri" panose="020F0502020204030204" pitchFamily="34" charset="0"/>
                <a:cs typeface="Calibri" panose="020F0502020204030204" pitchFamily="34" charset="0"/>
              </a:rPr>
              <a:t> </a:t>
            </a:r>
            <a:r>
              <a:rPr lang="en-US" altLang="en-US" sz="2800">
                <a:solidFill>
                  <a:srgbClr val="0070C0"/>
                </a:solidFill>
                <a:latin typeface="Calibri" panose="020F0502020204030204" pitchFamily="34" charset="0"/>
                <a:cs typeface="Calibri" panose="020F0502020204030204" pitchFamily="34" charset="0"/>
              </a:rPr>
              <a:t>Voucher</a:t>
            </a:r>
            <a:r>
              <a:rPr lang="en-US" altLang="en-US" sz="2000">
                <a:solidFill>
                  <a:srgbClr val="0070C0"/>
                </a:solidFill>
                <a:latin typeface="Calibri" panose="020F0502020204030204" pitchFamily="34" charset="0"/>
                <a:cs typeface="Calibri" panose="020F0502020204030204" pitchFamily="34" charset="0"/>
              </a:rPr>
              <a:t> </a:t>
            </a:r>
            <a:r>
              <a:rPr lang="en-US" altLang="en-US" sz="2800">
                <a:solidFill>
                  <a:srgbClr val="0070C0"/>
                </a:solidFill>
                <a:latin typeface="Calibri" panose="020F0502020204030204" pitchFamily="34" charset="0"/>
                <a:cs typeface="Calibri" panose="020F0502020204030204" pitchFamily="34" charset="0"/>
              </a:rPr>
              <a:t>Rule</a:t>
            </a:r>
            <a:r>
              <a:rPr lang="en-US" altLang="en-US" sz="2000">
                <a:solidFill>
                  <a:srgbClr val="0070C0"/>
                </a:solidFill>
                <a:latin typeface="Calibri" panose="020F0502020204030204" pitchFamily="34" charset="0"/>
                <a:cs typeface="Calibri" panose="020F0502020204030204" pitchFamily="34" charset="0"/>
              </a:rPr>
              <a:t> </a:t>
            </a:r>
            <a:r>
              <a:rPr lang="en-US" altLang="en-US" sz="2800">
                <a:solidFill>
                  <a:srgbClr val="0070C0"/>
                </a:solidFill>
                <a:latin typeface="Calibri" panose="020F0502020204030204" pitchFamily="34" charset="0"/>
                <a:cs typeface="Calibri" panose="020F0502020204030204" pitchFamily="34" charset="0"/>
              </a:rPr>
              <a:t>Classes</a:t>
            </a:r>
          </a:p>
        </p:txBody>
      </p:sp>
      <p:sp>
        <p:nvSpPr>
          <p:cNvPr id="14339" name="Rectangle 3"/>
          <p:cNvSpPr>
            <a:spLocks noGrp="1" noChangeArrowheads="1"/>
          </p:cNvSpPr>
          <p:nvPr>
            <p:ph type="body" idx="1"/>
          </p:nvPr>
        </p:nvSpPr>
        <p:spPr>
          <a:xfrm>
            <a:off x="381000" y="381000"/>
            <a:ext cx="8229600" cy="5867400"/>
          </a:xfrm>
        </p:spPr>
        <p:txBody>
          <a:bodyPr/>
          <a:lstStyle/>
          <a:p>
            <a:pPr eaLnBrk="1" hangingPunct="1">
              <a:buFontTx/>
              <a:buNone/>
            </a:pPr>
            <a:endParaRPr lang="en-US" altLang="en-US" sz="1400" dirty="0"/>
          </a:p>
          <a:p>
            <a:pPr eaLnBrk="1" hangingPunct="1">
              <a:buClr>
                <a:schemeClr val="accent2"/>
              </a:buClr>
              <a:buFont typeface="Wingdings" panose="05000000000000000000" pitchFamily="2" charset="2"/>
              <a:buChar char="§"/>
            </a:pPr>
            <a:r>
              <a:rPr lang="en-US" altLang="en-US" sz="1400" b="1" dirty="0">
                <a:solidFill>
                  <a:srgbClr val="0070C0"/>
                </a:solidFill>
                <a:latin typeface="Calibri" panose="020F0502020204030204" pitchFamily="34" charset="0"/>
                <a:cs typeface="Calibri" panose="020F0502020204030204" pitchFamily="34" charset="0"/>
              </a:rPr>
              <a:t>X01</a:t>
            </a:r>
            <a:r>
              <a:rPr lang="en-US" altLang="en-US" sz="1400" b="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a:t>
            </a:r>
            <a:r>
              <a:rPr lang="en-US" altLang="en-US" sz="1400" b="1" dirty="0">
                <a:latin typeface="Calibri" panose="020F0502020204030204" pitchFamily="34" charset="0"/>
                <a:cs typeface="Calibri" panose="020F0502020204030204" pitchFamily="34" charset="0"/>
              </a:rPr>
              <a:t>Journal Entry for Revenue Transfer: </a:t>
            </a:r>
            <a:r>
              <a:rPr lang="en-US" altLang="en-US" sz="1400" dirty="0">
                <a:latin typeface="Calibri" panose="020F0502020204030204" pitchFamily="34" charset="0"/>
                <a:cs typeface="Calibri" panose="020F0502020204030204" pitchFamily="34" charset="0"/>
              </a:rPr>
              <a:t>For the transfer of revenue from one account to another account. Not for expense or non-mandatory transfers. Restricted to accounts in the 400000 to 499999 range. Must use current fiscal year. Use DB in the Bank field. Budget Period field should be blank. An increase in revenue is a credit entry. A decrease to revenue is a debit entry.</a:t>
            </a:r>
          </a:p>
          <a:p>
            <a:pPr eaLnBrk="1" hangingPunct="1">
              <a:buClr>
                <a:schemeClr val="accent2"/>
              </a:buClr>
              <a:buFontTx/>
              <a:buNone/>
            </a:pPr>
            <a:r>
              <a:rPr lang="en-US" altLang="en-US" sz="1400" dirty="0">
                <a:latin typeface="Calibri" panose="020F0502020204030204" pitchFamily="34" charset="0"/>
                <a:cs typeface="Calibri" panose="020F0502020204030204" pitchFamily="34" charset="0"/>
              </a:rPr>
              <a:t>	</a:t>
            </a:r>
          </a:p>
          <a:p>
            <a:pPr eaLnBrk="1" hangingPunct="1">
              <a:buClr>
                <a:schemeClr val="accent2"/>
              </a:buClr>
              <a:buFont typeface="Wingdings" panose="05000000000000000000" pitchFamily="2" charset="2"/>
              <a:buChar char="§"/>
            </a:pPr>
            <a:r>
              <a:rPr lang="en-US" altLang="en-US" sz="1400" b="1" dirty="0">
                <a:solidFill>
                  <a:srgbClr val="0070C0"/>
                </a:solidFill>
                <a:latin typeface="Calibri" panose="020F0502020204030204" pitchFamily="34" charset="0"/>
                <a:cs typeface="Calibri" panose="020F0502020204030204" pitchFamily="34" charset="0"/>
              </a:rPr>
              <a:t>XEX</a:t>
            </a:r>
            <a:r>
              <a:rPr lang="en-US" altLang="en-US" sz="1400" b="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a:t>
            </a:r>
            <a:r>
              <a:rPr lang="en-US" altLang="en-US" sz="1400" b="1" dirty="0">
                <a:latin typeface="Calibri" panose="020F0502020204030204" pitchFamily="34" charset="0"/>
                <a:cs typeface="Calibri" panose="020F0502020204030204" pitchFamily="34" charset="0"/>
              </a:rPr>
              <a:t>Journal Entry for Expense Transfer: </a:t>
            </a:r>
            <a:r>
              <a:rPr lang="en-US" altLang="en-US" sz="1400" dirty="0">
                <a:latin typeface="Calibri" panose="020F0502020204030204" pitchFamily="34" charset="0"/>
                <a:cs typeface="Calibri" panose="020F0502020204030204" pitchFamily="34" charset="0"/>
              </a:rPr>
              <a:t>For transfer of expenses within orgs and accounts. Not for non-mandatory transfers or internal service charges. Restricted to accounts in the 600000 to 649999 and 700000 to 799999 ranges. Accounts from 650000 to 699999 can not be used. Must use current fiscal year. Use DB in the Bank field. Budget Period field should be blank.  An increase to expense is a debit entry. A decrease to expense is a credit entry.</a:t>
            </a:r>
          </a:p>
          <a:p>
            <a:pPr eaLnBrk="1" hangingPunct="1">
              <a:buClr>
                <a:schemeClr val="accent2"/>
              </a:buClr>
              <a:buFontTx/>
              <a:buNone/>
            </a:pPr>
            <a:r>
              <a:rPr lang="en-US" altLang="en-US" sz="1400" dirty="0">
                <a:latin typeface="Calibri" panose="020F0502020204030204" pitchFamily="34" charset="0"/>
                <a:cs typeface="Calibri" panose="020F0502020204030204" pitchFamily="34" charset="0"/>
              </a:rPr>
              <a:t>	</a:t>
            </a:r>
          </a:p>
          <a:p>
            <a:pPr eaLnBrk="1" hangingPunct="1">
              <a:buClr>
                <a:schemeClr val="accent2"/>
              </a:buClr>
              <a:buFont typeface="Wingdings" panose="05000000000000000000" pitchFamily="2" charset="2"/>
              <a:buChar char="§"/>
            </a:pPr>
            <a:r>
              <a:rPr lang="en-US" altLang="en-US" sz="1400" b="1" dirty="0">
                <a:solidFill>
                  <a:srgbClr val="0070C0"/>
                </a:solidFill>
                <a:latin typeface="Calibri" panose="020F0502020204030204" pitchFamily="34" charset="0"/>
                <a:cs typeface="Calibri" panose="020F0502020204030204" pitchFamily="34" charset="0"/>
              </a:rPr>
              <a:t>XIC </a:t>
            </a:r>
            <a:r>
              <a:rPr lang="en-US" altLang="en-US" sz="1400" dirty="0">
                <a:latin typeface="Calibri" panose="020F0502020204030204" pitchFamily="34" charset="0"/>
                <a:cs typeface="Calibri" panose="020F0502020204030204" pitchFamily="34" charset="0"/>
              </a:rPr>
              <a:t>-</a:t>
            </a:r>
            <a:r>
              <a:rPr lang="en-US" altLang="en-US" sz="1400" b="1" dirty="0">
                <a:latin typeface="Calibri" panose="020F0502020204030204" pitchFamily="34" charset="0"/>
                <a:cs typeface="Calibri" panose="020F0502020204030204" pitchFamily="34" charset="0"/>
              </a:rPr>
              <a:t>Journal Entry for Internal Charge: </a:t>
            </a:r>
            <a:r>
              <a:rPr lang="en-US" altLang="en-US" sz="1400" dirty="0">
                <a:latin typeface="Calibri" panose="020F0502020204030204" pitchFamily="34" charset="0"/>
                <a:cs typeface="Calibri" panose="020F0502020204030204" pitchFamily="34" charset="0"/>
              </a:rPr>
              <a:t>For original charge or transfers of internal service charges from one unit to another (</a:t>
            </a:r>
            <a:r>
              <a:rPr lang="en-US" altLang="en-US" sz="1400" dirty="0" err="1">
                <a:latin typeface="Calibri" panose="020F0502020204030204" pitchFamily="34" charset="0"/>
                <a:cs typeface="Calibri" panose="020F0502020204030204" pitchFamily="34" charset="0"/>
              </a:rPr>
              <a:t>i.e</a:t>
            </a:r>
            <a:r>
              <a:rPr lang="en-US" altLang="en-US" sz="1400" dirty="0">
                <a:latin typeface="Calibri" panose="020F0502020204030204" pitchFamily="34" charset="0"/>
                <a:cs typeface="Calibri" panose="020F0502020204030204" pitchFamily="34" charset="0"/>
              </a:rPr>
              <a:t>, Animal Resources, Telecommunications, Physical Plant, Mail Services, etc.). All original charges must be supported by detail work papers that document the actual costs and do not include indirect costs when charged to sponsored programs. Restricted to accounts in the 650000 to 699999 range. Must use current fiscal year. Use DB in the Bank field. Budget Period field should be blank. A charge to a department is a debit entry. A reimbursement to the service department is a credit entry.</a:t>
            </a:r>
          </a:p>
          <a:p>
            <a:pPr eaLnBrk="1" hangingPunct="1">
              <a:buClr>
                <a:schemeClr val="accent2"/>
              </a:buClr>
              <a:buFontTx/>
              <a:buNone/>
            </a:pPr>
            <a:r>
              <a:rPr lang="en-US" altLang="en-US" sz="1400" dirty="0">
                <a:latin typeface="Calibri" panose="020F0502020204030204" pitchFamily="34" charset="0"/>
                <a:cs typeface="Calibri" panose="020F0502020204030204" pitchFamily="34" charset="0"/>
              </a:rPr>
              <a:t>	</a:t>
            </a:r>
          </a:p>
          <a:p>
            <a:pPr eaLnBrk="1" hangingPunct="1">
              <a:buClr>
                <a:schemeClr val="accent2"/>
              </a:buClr>
              <a:buFont typeface="Wingdings" panose="05000000000000000000" pitchFamily="2" charset="2"/>
              <a:buChar char="§"/>
            </a:pPr>
            <a:r>
              <a:rPr lang="en-US" altLang="en-US" sz="1400" b="1" dirty="0">
                <a:solidFill>
                  <a:srgbClr val="0070C0"/>
                </a:solidFill>
                <a:latin typeface="Calibri" panose="020F0502020204030204" pitchFamily="34" charset="0"/>
                <a:cs typeface="Calibri" panose="020F0502020204030204" pitchFamily="34" charset="0"/>
              </a:rPr>
              <a:t>XLF</a:t>
            </a:r>
            <a:r>
              <a:rPr lang="en-US" altLang="en-US" sz="1400" b="1" dirty="0">
                <a:latin typeface="Calibri" panose="020F0502020204030204" pitchFamily="34" charset="0"/>
                <a:cs typeface="Calibri" panose="020F0502020204030204" pitchFamily="34" charset="0"/>
              </a:rPr>
              <a:t> </a:t>
            </a:r>
            <a:r>
              <a:rPr lang="en-US" altLang="en-US" sz="1400" dirty="0">
                <a:latin typeface="Calibri" panose="020F0502020204030204" pitchFamily="34" charset="0"/>
                <a:cs typeface="Calibri" panose="020F0502020204030204" pitchFamily="34" charset="0"/>
              </a:rPr>
              <a:t>-</a:t>
            </a:r>
            <a:r>
              <a:rPr lang="en-US" altLang="en-US" sz="1400" b="1" dirty="0">
                <a:latin typeface="Calibri" panose="020F0502020204030204" pitchFamily="34" charset="0"/>
                <a:cs typeface="Calibri" panose="020F0502020204030204" pitchFamily="34" charset="0"/>
              </a:rPr>
              <a:t>Journal Entry for Non-Mandatory Transfer: </a:t>
            </a:r>
            <a:r>
              <a:rPr lang="en-US" altLang="en-US" sz="1400" dirty="0">
                <a:latin typeface="Calibri" panose="020F0502020204030204" pitchFamily="34" charset="0"/>
                <a:cs typeface="Calibri" panose="020F0502020204030204" pitchFamily="34" charset="0"/>
              </a:rPr>
              <a:t>For non-mandatory transfers between local funds. Restricted to accounts in 980035 through 980060, with the exception of 980050, which can not be used for non-mandatory transfers. The organization must be a </a:t>
            </a:r>
            <a:r>
              <a:rPr lang="en-US" altLang="en-US" sz="1400" b="1" dirty="0">
                <a:latin typeface="Calibri" panose="020F0502020204030204" pitchFamily="34" charset="0"/>
                <a:cs typeface="Calibri" panose="020F0502020204030204" pitchFamily="34" charset="0"/>
              </a:rPr>
              <a:t>local </a:t>
            </a:r>
            <a:r>
              <a:rPr lang="en-US" altLang="en-US" sz="1400" dirty="0">
                <a:latin typeface="Calibri" panose="020F0502020204030204" pitchFamily="34" charset="0"/>
                <a:cs typeface="Calibri" panose="020F0502020204030204" pitchFamily="34" charset="0"/>
              </a:rPr>
              <a:t>organization (index) from 350000 through 699999. XLF can not be used for organizations in the 500000 to 599999 range, for sponsored programs. Use DB in the Bank field. Budget Period field should be blank. A transfer to increase the cash available in a local org is a credit entry. A transfer to decrease the cash in a local org is a debit entry. 	</a:t>
            </a:r>
          </a:p>
          <a:p>
            <a:pPr eaLnBrk="1" hangingPunct="1"/>
            <a:endParaRPr lang="en-US" altLang="en-US" sz="1400" dirty="0">
              <a:latin typeface="Verdana" panose="020B0604030504040204" pitchFamily="34" charset="0"/>
            </a:endParaRPr>
          </a:p>
        </p:txBody>
      </p:sp>
      <p:pic>
        <p:nvPicPr>
          <p:cNvPr id="14340"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32460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563563"/>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University Polices for Journal Vouchers</a:t>
            </a:r>
          </a:p>
        </p:txBody>
      </p:sp>
      <p:sp>
        <p:nvSpPr>
          <p:cNvPr id="15363" name="Rectangle 3"/>
          <p:cNvSpPr>
            <a:spLocks noGrp="1" noChangeArrowheads="1"/>
          </p:cNvSpPr>
          <p:nvPr>
            <p:ph type="body" idx="1"/>
          </p:nvPr>
        </p:nvSpPr>
        <p:spPr>
          <a:xfrm>
            <a:off x="457200" y="838200"/>
            <a:ext cx="8229600" cy="5410200"/>
          </a:xfrm>
        </p:spPr>
        <p:txBody>
          <a:bodyPr/>
          <a:lstStyle/>
          <a:p>
            <a:pPr eaLnBrk="1" hangingPunct="1">
              <a:lnSpc>
                <a:spcPct val="80000"/>
              </a:lnSpc>
              <a:buClr>
                <a:schemeClr val="accent2"/>
              </a:buClr>
              <a:buFont typeface="Wingdings" panose="05000000000000000000" pitchFamily="2" charset="2"/>
              <a:buChar char="§"/>
            </a:pPr>
            <a:r>
              <a:rPr lang="en-US" altLang="en-US" sz="1600">
                <a:latin typeface="Calibri" panose="020F0502020204030204" pitchFamily="34" charset="0"/>
                <a:cs typeface="Calibri" panose="020F0502020204030204" pitchFamily="34" charset="0"/>
              </a:rPr>
              <a:t>University policy prohibits using a journal voucher to debit a sponsored program organization (orgs in the 5xxxxx range) for an expense that posted to Banner more than 60 days from the month end of the original posting.</a:t>
            </a:r>
          </a:p>
          <a:p>
            <a:pPr eaLnBrk="1" hangingPunct="1">
              <a:lnSpc>
                <a:spcPct val="80000"/>
              </a:lnSpc>
              <a:buClr>
                <a:schemeClr val="accent2"/>
              </a:buClr>
              <a:buFontTx/>
              <a:buNone/>
            </a:pPr>
            <a:r>
              <a:rPr lang="en-US" altLang="en-US" sz="1600">
                <a:latin typeface="Calibri" panose="020F0502020204030204" pitchFamily="34" charset="0"/>
                <a:cs typeface="Calibri" panose="020F0502020204030204" pitchFamily="34" charset="0"/>
              </a:rPr>
              <a:t> </a:t>
            </a:r>
          </a:p>
          <a:p>
            <a:pPr eaLnBrk="1" hangingPunct="1">
              <a:lnSpc>
                <a:spcPct val="80000"/>
              </a:lnSpc>
              <a:buClr>
                <a:schemeClr val="accent2"/>
              </a:buClr>
              <a:buFont typeface="Wingdings" panose="05000000000000000000" pitchFamily="2" charset="2"/>
              <a:buChar char="§"/>
            </a:pPr>
            <a:r>
              <a:rPr lang="en-US" altLang="en-US" sz="1600">
                <a:latin typeface="Calibri" panose="020F0502020204030204" pitchFamily="34" charset="0"/>
                <a:cs typeface="Calibri" panose="020F0502020204030204" pitchFamily="34" charset="0"/>
              </a:rPr>
              <a:t>University policy prohibits debiting a state organization and crediting a local organization. For this purpose, local organizations are considered to be orgs in the 400000 to 499999, 600000 to 699999 ranges. All others are considered state organizations. The exception to this policy is the original charges of approved service centers and administrative division units (XIC entry) providing support services to organizations. Expense transfers are allowed that debit a local organization and credit a state organization.</a:t>
            </a:r>
          </a:p>
          <a:p>
            <a:pPr eaLnBrk="1" hangingPunct="1">
              <a:lnSpc>
                <a:spcPct val="80000"/>
              </a:lnSpc>
              <a:buClr>
                <a:schemeClr val="accent2"/>
              </a:buClr>
              <a:buFont typeface="Wingdings" panose="05000000000000000000" pitchFamily="2" charset="2"/>
              <a:buChar char="§"/>
            </a:pPr>
            <a:endParaRPr lang="en-US" altLang="en-US" sz="16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
            </a:pPr>
            <a:r>
              <a:rPr lang="en-US" altLang="en-US" sz="1600">
                <a:latin typeface="Calibri" panose="020F0502020204030204" pitchFamily="34" charset="0"/>
                <a:cs typeface="Calibri" panose="020F0502020204030204" pitchFamily="34" charset="0"/>
              </a:rPr>
              <a:t>Charges to sponsored programs (organizations in the 500000 to 599999 range) must be supported by either approved authorized service center rates or documentation to support actual costs. Charges, other than approved authorized service center rates, may only include direct costs that are allowable on the sponsored project if they have been directly charged and may not include any facility, administrative, overhead or processing fee costs or profit. </a:t>
            </a:r>
          </a:p>
          <a:p>
            <a:pPr eaLnBrk="1" hangingPunct="1">
              <a:lnSpc>
                <a:spcPct val="80000"/>
              </a:lnSpc>
              <a:buClr>
                <a:schemeClr val="accent2"/>
              </a:buClr>
              <a:buFont typeface="Wingdings" panose="05000000000000000000" pitchFamily="2" charset="2"/>
              <a:buChar char="§"/>
            </a:pPr>
            <a:endParaRPr lang="en-US" altLang="en-US" sz="16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
            </a:pPr>
            <a:r>
              <a:rPr lang="en-US" altLang="en-US" sz="1600">
                <a:latin typeface="Calibri" panose="020F0502020204030204" pitchFamily="34" charset="0"/>
                <a:cs typeface="Calibri" panose="020F0502020204030204" pitchFamily="34" charset="0"/>
              </a:rPr>
              <a:t>No revenue may be transferred to or from organizations in the 200000 to 299999 range from other organizations (ex: can’t move revenue from 1 ledgers to 2 ledgers, or vice versa). Revenue may be transferred between organizations in that range but should also be accompanied by the appropriate budget entries to transfer revenue and expense budget within the 200000-299999. These organizations also may not be utilized for revolving or clearing accounts. </a:t>
            </a:r>
          </a:p>
          <a:p>
            <a:pPr eaLnBrk="1" hangingPunct="1">
              <a:lnSpc>
                <a:spcPct val="80000"/>
              </a:lnSpc>
              <a:buClr>
                <a:schemeClr val="accent2"/>
              </a:buClr>
              <a:buFont typeface="Wingdings" panose="05000000000000000000" pitchFamily="2" charset="2"/>
              <a:buChar char="§"/>
            </a:pPr>
            <a:endParaRPr lang="en-US" altLang="en-US" sz="16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
            </a:pPr>
            <a:r>
              <a:rPr lang="en-US" altLang="en-US" sz="1600">
                <a:latin typeface="Calibri" panose="020F0502020204030204" pitchFamily="34" charset="0"/>
                <a:cs typeface="Calibri" panose="020F0502020204030204" pitchFamily="34" charset="0"/>
              </a:rPr>
              <a:t>Violation of University policies related to journal entries may result in the loss of access to the journal voucher process regardless of job function. </a:t>
            </a:r>
          </a:p>
        </p:txBody>
      </p:sp>
      <p:pic>
        <p:nvPicPr>
          <p:cNvPr id="15364"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457200" y="76200"/>
            <a:ext cx="8229600" cy="563563"/>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Entering Journal Vouchers</a:t>
            </a:r>
          </a:p>
        </p:txBody>
      </p:sp>
      <p:sp>
        <p:nvSpPr>
          <p:cNvPr id="16388" name="Rectangle 3"/>
          <p:cNvSpPr>
            <a:spLocks noGrp="1" noChangeArrowheads="1"/>
          </p:cNvSpPr>
          <p:nvPr>
            <p:ph type="body" idx="1"/>
          </p:nvPr>
        </p:nvSpPr>
        <p:spPr>
          <a:xfrm>
            <a:off x="457200" y="838200"/>
            <a:ext cx="8229600" cy="5562600"/>
          </a:xfrm>
        </p:spPr>
        <p:txBody>
          <a:bodyPr/>
          <a:lstStyle/>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Arial" panose="020B0604020202020204" pitchFamily="34" charset="0"/>
              <a:buAutoNum type="arabicPeriod"/>
            </a:pPr>
            <a:r>
              <a:rPr lang="en-US" altLang="en-US" sz="1400" dirty="0">
                <a:latin typeface="Calibri" panose="020F0502020204030204" pitchFamily="34" charset="0"/>
                <a:cs typeface="Calibri" panose="020F0502020204030204" pitchFamily="34" charset="0"/>
              </a:rPr>
              <a:t>Go to Banner form </a:t>
            </a:r>
            <a:r>
              <a:rPr lang="en-US" altLang="en-US" sz="1400" b="1" dirty="0">
                <a:latin typeface="Calibri" panose="020F0502020204030204" pitchFamily="34" charset="0"/>
                <a:cs typeface="Calibri" panose="020F0502020204030204" pitchFamily="34" charset="0"/>
              </a:rPr>
              <a:t>FGAJVCM</a:t>
            </a:r>
            <a:r>
              <a:rPr lang="en-US" altLang="en-US" sz="1400" dirty="0">
                <a:latin typeface="Calibri" panose="020F0502020204030204" pitchFamily="34" charset="0"/>
                <a:cs typeface="Calibri" panose="020F0502020204030204" pitchFamily="34" charset="0"/>
              </a:rPr>
              <a:t>.  Click on Go.</a:t>
            </a:r>
          </a:p>
          <a:p>
            <a:pPr eaLnBrk="1" hangingPunct="1">
              <a:lnSpc>
                <a:spcPct val="80000"/>
              </a:lnSpc>
              <a:buClr>
                <a:schemeClr val="accent2"/>
              </a:buClr>
              <a:buFont typeface="Arial" panose="020B0604020202020204" pitchFamily="34" charset="0"/>
              <a:buAutoNum type="arabicPeriod"/>
            </a:pPr>
            <a:r>
              <a:rPr lang="en-US" altLang="en-US" sz="1400" dirty="0">
                <a:latin typeface="Calibri" panose="020F0502020204030204" pitchFamily="34" charset="0"/>
                <a:cs typeface="Calibri" panose="020F0502020204030204" pitchFamily="34" charset="0"/>
              </a:rPr>
              <a:t>Transaction Date will auto-fill. Enter the Document Total. This is the total of all the transaction lines. For example, if you move 250.00 from one account to another, the total is 500.00.</a:t>
            </a:r>
          </a:p>
          <a:p>
            <a:pPr eaLnBrk="1" hangingPunct="1">
              <a:lnSpc>
                <a:spcPct val="80000"/>
              </a:lnSpc>
              <a:buClr>
                <a:schemeClr val="accent2"/>
              </a:buClr>
              <a:buFont typeface="Arial" panose="020B0604020202020204" pitchFamily="34" charset="0"/>
              <a:buAutoNum type="arabicPeriod"/>
            </a:pPr>
            <a:r>
              <a:rPr lang="en-US" altLang="en-US" sz="1400" dirty="0">
                <a:latin typeface="Calibri" panose="020F0502020204030204" pitchFamily="34" charset="0"/>
                <a:cs typeface="Calibri" panose="020F0502020204030204" pitchFamily="34" charset="0"/>
              </a:rPr>
              <a:t>Type in your Rule Class Type</a:t>
            </a:r>
            <a:r>
              <a:rPr lang="en-US" altLang="en-US" sz="1400" b="1" dirty="0">
                <a:solidFill>
                  <a:srgbClr val="0070C0"/>
                </a:solidFill>
                <a:latin typeface="Calibri" panose="020F0502020204030204" pitchFamily="34" charset="0"/>
                <a:cs typeface="Calibri" panose="020F0502020204030204" pitchFamily="34" charset="0"/>
              </a:rPr>
              <a:t>: X01, XEX, XIC </a:t>
            </a:r>
            <a:r>
              <a:rPr lang="en-US" altLang="en-US" sz="1400" dirty="0">
                <a:latin typeface="Calibri" panose="020F0502020204030204" pitchFamily="34" charset="0"/>
                <a:cs typeface="Calibri" panose="020F0502020204030204" pitchFamily="34" charset="0"/>
              </a:rPr>
              <a:t>or </a:t>
            </a:r>
            <a:r>
              <a:rPr lang="en-US" altLang="en-US" sz="1400" b="1" dirty="0">
                <a:solidFill>
                  <a:srgbClr val="0070C0"/>
                </a:solidFill>
                <a:latin typeface="Calibri" panose="020F0502020204030204" pitchFamily="34" charset="0"/>
                <a:cs typeface="Calibri" panose="020F0502020204030204" pitchFamily="34" charset="0"/>
              </a:rPr>
              <a:t>XLF</a:t>
            </a:r>
            <a:r>
              <a:rPr lang="en-US" altLang="en-US" sz="1400" dirty="0">
                <a:latin typeface="Calibri" panose="020F0502020204030204" pitchFamily="34" charset="0"/>
                <a:cs typeface="Calibri" panose="020F0502020204030204" pitchFamily="34" charset="0"/>
              </a:rPr>
              <a:t>. Bank is DB. Type in your description. Budget period is blank.</a:t>
            </a:r>
          </a:p>
          <a:p>
            <a:pPr eaLnBrk="1" hangingPunct="1">
              <a:lnSpc>
                <a:spcPct val="80000"/>
              </a:lnSpc>
              <a:buClr>
                <a:schemeClr val="accent2"/>
              </a:buClr>
              <a:buFont typeface="Arial" panose="020B0604020202020204" pitchFamily="34" charset="0"/>
              <a:buAutoNum type="arabicPeriod"/>
            </a:pPr>
            <a:r>
              <a:rPr lang="en-US" altLang="en-US" sz="1400" dirty="0">
                <a:latin typeface="Calibri" panose="020F0502020204030204" pitchFamily="34" charset="0"/>
                <a:cs typeface="Calibri" panose="020F0502020204030204" pitchFamily="34" charset="0"/>
              </a:rPr>
              <a:t>Click on Next Section down arrow.</a:t>
            </a:r>
          </a:p>
          <a:p>
            <a:pPr eaLnBrk="1" hangingPunct="1">
              <a:lnSpc>
                <a:spcPct val="80000"/>
              </a:lnSpc>
              <a:buClr>
                <a:schemeClr val="accent2"/>
              </a:buClr>
              <a:buFont typeface="Arial" panose="020B0604020202020204" pitchFamily="34" charset="0"/>
              <a:buAutoNum type="arabicPeriod"/>
            </a:pPr>
            <a:r>
              <a:rPr lang="en-US" altLang="en-US" sz="1400" dirty="0">
                <a:latin typeface="Calibri" panose="020F0502020204030204" pitchFamily="34" charset="0"/>
                <a:cs typeface="Calibri" panose="020F0502020204030204" pitchFamily="34" charset="0"/>
              </a:rPr>
              <a:t>Tab to Index and enter the index. Tab to Acct and enter account. Tab to Amount and enter amount. </a:t>
            </a:r>
          </a:p>
          <a:p>
            <a:pPr eaLnBrk="1" hangingPunct="1">
              <a:lnSpc>
                <a:spcPct val="80000"/>
              </a:lnSpc>
              <a:buClr>
                <a:schemeClr val="accent2"/>
              </a:buClr>
              <a:buFont typeface="Arial" panose="020B0604020202020204" pitchFamily="34" charset="0"/>
              <a:buAutoNum type="arabicPeriod"/>
            </a:pPr>
            <a:r>
              <a:rPr lang="en-US" altLang="en-US" sz="1400" dirty="0">
                <a:latin typeface="Calibri" panose="020F0502020204030204" pitchFamily="34" charset="0"/>
                <a:cs typeface="Calibri" panose="020F0502020204030204" pitchFamily="34" charset="0"/>
              </a:rPr>
              <a:t>For journal vouchers, use the Debit/Credit indicators. Tab through the rest of the fields on the line.</a:t>
            </a:r>
          </a:p>
          <a:p>
            <a:pPr eaLnBrk="1" hangingPunct="1">
              <a:lnSpc>
                <a:spcPct val="80000"/>
              </a:lnSpc>
              <a:buClr>
                <a:schemeClr val="accent2"/>
              </a:buClr>
              <a:buFont typeface="Arial" panose="020B0604020202020204" pitchFamily="34" charset="0"/>
              <a:buAutoNum type="arabicPeriod"/>
            </a:pPr>
            <a:r>
              <a:rPr lang="en-US" altLang="en-US" sz="1400" dirty="0">
                <a:latin typeface="Calibri" panose="020F0502020204030204" pitchFamily="34" charset="0"/>
                <a:cs typeface="Calibri" panose="020F0502020204030204" pitchFamily="34" charset="0"/>
              </a:rPr>
              <a:t>To add the next line, click the down arrow on your keyboard or click insert.  A new line will appear.    Follow steps 4-6 to enter information for the new line.</a:t>
            </a:r>
          </a:p>
          <a:p>
            <a:pPr eaLnBrk="1" hangingPunct="1">
              <a:lnSpc>
                <a:spcPct val="80000"/>
              </a:lnSpc>
              <a:buClr>
                <a:schemeClr val="accent2"/>
              </a:buClr>
              <a:buFont typeface="Arial" panose="020B0604020202020204" pitchFamily="34" charset="0"/>
              <a:buAutoNum type="arabicPeriod"/>
            </a:pPr>
            <a:endParaRPr lang="en-US" altLang="en-US" sz="160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D3A36439-3D5F-8374-D31C-1BDD5C72E3A3}"/>
              </a:ext>
            </a:extLst>
          </p:cNvPr>
          <p:cNvGrpSpPr/>
          <p:nvPr/>
        </p:nvGrpSpPr>
        <p:grpSpPr>
          <a:xfrm>
            <a:off x="685800" y="609600"/>
            <a:ext cx="7772400" cy="3516313"/>
            <a:chOff x="685800" y="609600"/>
            <a:chExt cx="7772400" cy="3516313"/>
          </a:xfrm>
        </p:grpSpPr>
        <p:grpSp>
          <p:nvGrpSpPr>
            <p:cNvPr id="2" name="Group 1">
              <a:extLst>
                <a:ext uri="{FF2B5EF4-FFF2-40B4-BE49-F238E27FC236}">
                  <a16:creationId xmlns:a16="http://schemas.microsoft.com/office/drawing/2014/main" id="{3A8C488D-9D9F-6C4E-2E2F-1D3CB65A0265}"/>
                </a:ext>
              </a:extLst>
            </p:cNvPr>
            <p:cNvGrpSpPr/>
            <p:nvPr/>
          </p:nvGrpSpPr>
          <p:grpSpPr>
            <a:xfrm>
              <a:off x="685800" y="609600"/>
              <a:ext cx="7772400" cy="3516313"/>
              <a:chOff x="685800" y="609600"/>
              <a:chExt cx="7772400" cy="3516313"/>
            </a:xfrm>
          </p:grpSpPr>
          <p:sp>
            <p:nvSpPr>
              <p:cNvPr id="16389" name="Oval 14"/>
              <p:cNvSpPr>
                <a:spLocks noChangeArrowheads="1"/>
              </p:cNvSpPr>
              <p:nvPr/>
            </p:nvSpPr>
            <p:spPr bwMode="auto">
              <a:xfrm>
                <a:off x="838200" y="3733800"/>
                <a:ext cx="457200" cy="3810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grpSp>
            <p:nvGrpSpPr>
              <p:cNvPr id="16390" name="Group 17"/>
              <p:cNvGrpSpPr>
                <a:grpSpLocks/>
              </p:cNvGrpSpPr>
              <p:nvPr/>
            </p:nvGrpSpPr>
            <p:grpSpPr bwMode="auto">
              <a:xfrm>
                <a:off x="685800" y="609600"/>
                <a:ext cx="7772400" cy="3516313"/>
                <a:chOff x="685800" y="609600"/>
                <a:chExt cx="7772400" cy="3516313"/>
              </a:xfrm>
            </p:grpSpPr>
            <p:pic>
              <p:nvPicPr>
                <p:cNvPr id="16392"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609600"/>
                  <a:ext cx="77724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Oval 16"/>
                <p:cNvSpPr>
                  <a:spLocks noChangeArrowheads="1"/>
                </p:cNvSpPr>
                <p:nvPr/>
              </p:nvSpPr>
              <p:spPr bwMode="auto">
                <a:xfrm>
                  <a:off x="685800" y="2286000"/>
                  <a:ext cx="3657600" cy="5334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6394" name="TextBox 17"/>
                <p:cNvSpPr txBox="1">
                  <a:spLocks noChangeArrowheads="1"/>
                </p:cNvSpPr>
                <p:nvPr/>
              </p:nvSpPr>
              <p:spPr bwMode="auto">
                <a:xfrm>
                  <a:off x="3886200" y="243840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5</a:t>
                  </a:r>
                </a:p>
              </p:txBody>
            </p:sp>
            <p:sp>
              <p:nvSpPr>
                <p:cNvPr id="16395" name="Oval 18"/>
                <p:cNvSpPr>
                  <a:spLocks noChangeArrowheads="1"/>
                </p:cNvSpPr>
                <p:nvPr/>
              </p:nvSpPr>
              <p:spPr bwMode="auto">
                <a:xfrm>
                  <a:off x="5943600" y="2362200"/>
                  <a:ext cx="685800" cy="5334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6396" name="TextBox 19"/>
                <p:cNvSpPr txBox="1">
                  <a:spLocks noChangeArrowheads="1"/>
                </p:cNvSpPr>
                <p:nvPr/>
              </p:nvSpPr>
              <p:spPr bwMode="auto">
                <a:xfrm>
                  <a:off x="6400800" y="2438400"/>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6</a:t>
                  </a:r>
                </a:p>
              </p:txBody>
            </p:sp>
            <p:sp>
              <p:nvSpPr>
                <p:cNvPr id="16397" name="Oval 9"/>
                <p:cNvSpPr>
                  <a:spLocks noChangeArrowheads="1"/>
                </p:cNvSpPr>
                <p:nvPr/>
              </p:nvSpPr>
              <p:spPr bwMode="auto">
                <a:xfrm>
                  <a:off x="685800" y="1371600"/>
                  <a:ext cx="1676400" cy="228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6398" name="TextBox 10"/>
                <p:cNvSpPr txBox="1">
                  <a:spLocks noChangeArrowheads="1"/>
                </p:cNvSpPr>
                <p:nvPr/>
              </p:nvSpPr>
              <p:spPr bwMode="auto">
                <a:xfrm>
                  <a:off x="1905000" y="1338263"/>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2</a:t>
                  </a:r>
                </a:p>
              </p:txBody>
            </p:sp>
            <p:sp>
              <p:nvSpPr>
                <p:cNvPr id="16399" name="Oval 11"/>
                <p:cNvSpPr>
                  <a:spLocks noChangeArrowheads="1"/>
                </p:cNvSpPr>
                <p:nvPr/>
              </p:nvSpPr>
              <p:spPr bwMode="auto">
                <a:xfrm>
                  <a:off x="838200" y="1828800"/>
                  <a:ext cx="3581400" cy="5334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6400" name="TextBox 13"/>
                <p:cNvSpPr txBox="1">
                  <a:spLocks noChangeArrowheads="1"/>
                </p:cNvSpPr>
                <p:nvPr/>
              </p:nvSpPr>
              <p:spPr bwMode="auto">
                <a:xfrm>
                  <a:off x="2667000" y="1871663"/>
                  <a:ext cx="550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3</a:t>
                  </a:r>
                </a:p>
              </p:txBody>
            </p:sp>
            <p:sp>
              <p:nvSpPr>
                <p:cNvPr id="16401" name="TextBox 15"/>
                <p:cNvSpPr txBox="1">
                  <a:spLocks noChangeArrowheads="1"/>
                </p:cNvSpPr>
                <p:nvPr/>
              </p:nvSpPr>
              <p:spPr bwMode="auto">
                <a:xfrm>
                  <a:off x="990600" y="3700463"/>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4</a:t>
                  </a:r>
                </a:p>
              </p:txBody>
            </p:sp>
          </p:grpSp>
          <p:sp>
            <p:nvSpPr>
              <p:cNvPr id="16391" name="Oval 18"/>
              <p:cNvSpPr>
                <a:spLocks noChangeArrowheads="1"/>
              </p:cNvSpPr>
              <p:nvPr/>
            </p:nvSpPr>
            <p:spPr bwMode="auto">
              <a:xfrm>
                <a:off x="838200" y="3886200"/>
                <a:ext cx="304800" cy="228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grpSp>
        <p:grpSp>
          <p:nvGrpSpPr>
            <p:cNvPr id="3" name="Group 2">
              <a:extLst>
                <a:ext uri="{FF2B5EF4-FFF2-40B4-BE49-F238E27FC236}">
                  <a16:creationId xmlns:a16="http://schemas.microsoft.com/office/drawing/2014/main" id="{0B0BDB46-7F94-C948-0C5D-FD52B23A69E7}"/>
                </a:ext>
              </a:extLst>
            </p:cNvPr>
            <p:cNvGrpSpPr/>
            <p:nvPr/>
          </p:nvGrpSpPr>
          <p:grpSpPr>
            <a:xfrm>
              <a:off x="3771874" y="1915646"/>
              <a:ext cx="304826" cy="170703"/>
              <a:chOff x="3775763" y="1847079"/>
              <a:chExt cx="304826" cy="170703"/>
            </a:xfrm>
          </p:grpSpPr>
          <p:sp>
            <p:nvSpPr>
              <p:cNvPr id="4" name="Rectangle 3">
                <a:extLst>
                  <a:ext uri="{FF2B5EF4-FFF2-40B4-BE49-F238E27FC236}">
                    <a16:creationId xmlns:a16="http://schemas.microsoft.com/office/drawing/2014/main" id="{CEF3C396-F57F-2F38-2137-9D3618E24053}"/>
                  </a:ext>
                </a:extLst>
              </p:cNvPr>
              <p:cNvSpPr/>
              <p:nvPr/>
            </p:nvSpPr>
            <p:spPr bwMode="auto">
              <a:xfrm>
                <a:off x="3851976" y="1904999"/>
                <a:ext cx="152400" cy="54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pic>
            <p:nvPicPr>
              <p:cNvPr id="5" name="Picture 4">
                <a:extLst>
                  <a:ext uri="{FF2B5EF4-FFF2-40B4-BE49-F238E27FC236}">
                    <a16:creationId xmlns:a16="http://schemas.microsoft.com/office/drawing/2014/main" id="{BECF5D01-E2C6-4523-5E43-C5AE63EC8F25}"/>
                  </a:ext>
                </a:extLst>
              </p:cNvPr>
              <p:cNvPicPr>
                <a:picLocks noChangeAspect="1"/>
              </p:cNvPicPr>
              <p:nvPr/>
            </p:nvPicPr>
            <p:blipFill>
              <a:blip r:embed="rId7"/>
              <a:stretch>
                <a:fillRect/>
              </a:stretch>
            </p:blipFill>
            <p:spPr>
              <a:xfrm>
                <a:off x="3775763" y="1847079"/>
                <a:ext cx="304826" cy="170703"/>
              </a:xfrm>
              <a:prstGeom prst="rect">
                <a:avLst/>
              </a:prstGeom>
            </p:spPr>
          </p:pic>
        </p:gr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3400" y="152400"/>
            <a:ext cx="8229600" cy="457200"/>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Entering Journal Vouchers</a:t>
            </a:r>
          </a:p>
        </p:txBody>
      </p:sp>
      <p:sp>
        <p:nvSpPr>
          <p:cNvPr id="17411" name="Rectangle 3"/>
          <p:cNvSpPr>
            <a:spLocks noGrp="1" noChangeArrowheads="1"/>
          </p:cNvSpPr>
          <p:nvPr>
            <p:ph type="body" idx="1"/>
          </p:nvPr>
        </p:nvSpPr>
        <p:spPr>
          <a:xfrm>
            <a:off x="533400" y="838200"/>
            <a:ext cx="8229600" cy="5410200"/>
          </a:xfrm>
        </p:spPr>
        <p:txBody>
          <a:bodyPr/>
          <a:lstStyle/>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buFont typeface="Arial" panose="020B0604020202020204" pitchFamily="34" charset="0"/>
              <a:buAutoNum type="arabicPeriod"/>
            </a:pPr>
            <a:endParaRPr lang="en-US" altLang="en-US" sz="1400" dirty="0">
              <a:latin typeface="Calibri" panose="020F0502020204030204" pitchFamily="34" charset="0"/>
              <a:cs typeface="Calibri" panose="020F0502020204030204" pitchFamily="34" charset="0"/>
            </a:endParaRPr>
          </a:p>
          <a:p>
            <a:pPr marL="0" indent="0" eaLnBrk="1" hangingPunct="1">
              <a:buNone/>
            </a:pPr>
            <a:endParaRPr lang="en-US" altLang="en-US" sz="1600" dirty="0">
              <a:latin typeface="Calibri" panose="020F0502020204030204" pitchFamily="34" charset="0"/>
              <a:cs typeface="Calibri" panose="020F0502020204030204" pitchFamily="34" charset="0"/>
            </a:endParaRPr>
          </a:p>
          <a:p>
            <a:pPr marL="342900" marR="0" lvl="0" indent="-342900">
              <a:lnSpc>
                <a:spcPts val="1610"/>
              </a:lnSpc>
              <a:spcBef>
                <a:spcPts val="1140"/>
              </a:spcBef>
              <a:spcAft>
                <a:spcPts val="0"/>
              </a:spcAft>
              <a:buFont typeface="+mj-lt"/>
              <a:buAutoNum type="arabicPeriod"/>
              <a:tabLst>
                <a:tab pos="342900" algn="l"/>
              </a:tabLst>
            </a:pPr>
            <a:r>
              <a:rPr lang="en-US" sz="1600" dirty="0">
                <a:effectLst/>
                <a:latin typeface="Calibri" panose="020F0502020204030204" pitchFamily="34" charset="0"/>
                <a:ea typeface="Times New Roman" panose="02020603050405020304" pitchFamily="18" charset="0"/>
                <a:cs typeface="Calibri" panose="020F0502020204030204" pitchFamily="34" charset="0"/>
              </a:rPr>
              <a:t>After entering all lines, click </a:t>
            </a:r>
            <a:r>
              <a:rPr lang="en-US" sz="1600" b="1" dirty="0">
                <a:effectLst/>
                <a:latin typeface="Calibri" panose="020F0502020204030204" pitchFamily="34" charset="0"/>
                <a:ea typeface="Times New Roman" panose="02020603050405020304" pitchFamily="18" charset="0"/>
                <a:cs typeface="Calibri" panose="020F0502020204030204" pitchFamily="34" charset="0"/>
              </a:rPr>
              <a:t>Save</a:t>
            </a:r>
            <a:r>
              <a:rPr lang="en-US" sz="1600" dirty="0">
                <a:effectLst/>
                <a:latin typeface="Calibri" panose="020F0502020204030204" pitchFamily="34" charset="0"/>
                <a:ea typeface="Times New Roman" panose="02020603050405020304" pitchFamily="18" charset="0"/>
                <a:cs typeface="Calibri" panose="020F0502020204030204" pitchFamily="34" charset="0"/>
              </a:rPr>
              <a:t> at the bottom right of the screen. Make sure the status on all lines updates to </a:t>
            </a:r>
            <a:r>
              <a:rPr lang="en-US" sz="1600" b="1" dirty="0" err="1">
                <a:effectLst/>
                <a:latin typeface="Calibri" panose="020F0502020204030204" pitchFamily="34" charset="0"/>
                <a:ea typeface="Times New Roman" panose="02020603050405020304" pitchFamily="18" charset="0"/>
                <a:cs typeface="Calibri" panose="020F0502020204030204" pitchFamily="34" charset="0"/>
              </a:rPr>
              <a:t>Postable</a:t>
            </a:r>
            <a:r>
              <a:rPr lang="en-US" sz="1600" dirty="0">
                <a:effectLst/>
                <a:latin typeface="Calibri" panose="020F0502020204030204" pitchFamily="34" charset="0"/>
                <a:ea typeface="Times New Roman" panose="02020603050405020304" pitchFamily="18" charset="0"/>
                <a:cs typeface="Calibri" panose="020F0502020204030204" pitchFamily="34" charset="0"/>
              </a:rPr>
              <a:t>.  If any lines show the status as “Error”, you will need to resolve the error before moving forward.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buFont typeface="Arial" panose="020B0604020202020204" pitchFamily="34" charset="0"/>
              <a:buAutoNum type="arabicPeriod"/>
            </a:pPr>
            <a:r>
              <a:rPr lang="en-US" altLang="en-US" sz="1600" dirty="0">
                <a:latin typeface="Calibri" panose="020F0502020204030204" pitchFamily="34" charset="0"/>
                <a:cs typeface="Calibri" panose="020F0502020204030204" pitchFamily="34" charset="0"/>
              </a:rPr>
              <a:t>Select </a:t>
            </a:r>
            <a:r>
              <a:rPr lang="en-US" altLang="en-US" sz="1600" b="1" dirty="0">
                <a:solidFill>
                  <a:srgbClr val="0070C0"/>
                </a:solidFill>
                <a:latin typeface="Calibri" panose="020F0502020204030204" pitchFamily="34" charset="0"/>
                <a:cs typeface="Calibri" panose="020F0502020204030204" pitchFamily="34" charset="0"/>
              </a:rPr>
              <a:t>Related&gt;Access Transaction Summary </a:t>
            </a:r>
            <a:r>
              <a:rPr lang="en-US" altLang="en-US" sz="1600" dirty="0">
                <a:latin typeface="Calibri" panose="020F0502020204030204" pitchFamily="34" charset="0"/>
                <a:cs typeface="Calibri" panose="020F0502020204030204" pitchFamily="34" charset="0"/>
              </a:rPr>
              <a:t>Info from the toolbar. </a:t>
            </a:r>
          </a:p>
          <a:p>
            <a:pPr eaLnBrk="1" hangingPunct="1">
              <a:lnSpc>
                <a:spcPct val="80000"/>
              </a:lnSpc>
              <a:buClr>
                <a:schemeClr val="accent2"/>
              </a:buClr>
              <a:buFontTx/>
              <a:buNone/>
            </a:pPr>
            <a:endParaRPr lang="en-US" altLang="en-US" sz="1600" dirty="0">
              <a:latin typeface="Calibri" panose="020F0502020204030204" pitchFamily="34" charset="0"/>
              <a:cs typeface="Calibri" panose="020F0502020204030204" pitchFamily="34" charset="0"/>
            </a:endParaRPr>
          </a:p>
        </p:txBody>
      </p:sp>
      <p:pic>
        <p:nvPicPr>
          <p:cNvPr id="17412"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DD476D18-9110-45B1-3A3C-6640D1BE3FDE}"/>
              </a:ext>
            </a:extLst>
          </p:cNvPr>
          <p:cNvGrpSpPr/>
          <p:nvPr/>
        </p:nvGrpSpPr>
        <p:grpSpPr>
          <a:xfrm>
            <a:off x="685800" y="685800"/>
            <a:ext cx="8077200" cy="3676650"/>
            <a:chOff x="685800" y="685800"/>
            <a:chExt cx="8077200" cy="3676650"/>
          </a:xfrm>
        </p:grpSpPr>
        <p:grpSp>
          <p:nvGrpSpPr>
            <p:cNvPr id="2" name="Group 1">
              <a:extLst>
                <a:ext uri="{FF2B5EF4-FFF2-40B4-BE49-F238E27FC236}">
                  <a16:creationId xmlns:a16="http://schemas.microsoft.com/office/drawing/2014/main" id="{CA5654CF-5832-34F9-9051-840FF98F078E}"/>
                </a:ext>
              </a:extLst>
            </p:cNvPr>
            <p:cNvGrpSpPr/>
            <p:nvPr/>
          </p:nvGrpSpPr>
          <p:grpSpPr>
            <a:xfrm>
              <a:off x="685800" y="685800"/>
              <a:ext cx="8077200" cy="3676650"/>
              <a:chOff x="685800" y="685800"/>
              <a:chExt cx="8077200" cy="3676650"/>
            </a:xfrm>
          </p:grpSpPr>
          <p:sp>
            <p:nvSpPr>
              <p:cNvPr id="17413" name="Oval 5"/>
              <p:cNvSpPr>
                <a:spLocks noChangeArrowheads="1"/>
              </p:cNvSpPr>
              <p:nvPr/>
            </p:nvSpPr>
            <p:spPr bwMode="auto">
              <a:xfrm>
                <a:off x="6934200" y="2362200"/>
                <a:ext cx="152400" cy="152400"/>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pic>
            <p:nvPicPr>
              <p:cNvPr id="1741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t="14481"/>
              <a:stretch>
                <a:fillRect/>
              </a:stretch>
            </p:blipFill>
            <p:spPr bwMode="auto">
              <a:xfrm>
                <a:off x="685800" y="762000"/>
                <a:ext cx="7772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Oval 14"/>
              <p:cNvSpPr>
                <a:spLocks noChangeArrowheads="1"/>
              </p:cNvSpPr>
              <p:nvPr/>
            </p:nvSpPr>
            <p:spPr bwMode="auto">
              <a:xfrm>
                <a:off x="7086600" y="1219200"/>
                <a:ext cx="1676400" cy="3810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7416" name="Oval 14"/>
              <p:cNvSpPr>
                <a:spLocks noChangeArrowheads="1"/>
              </p:cNvSpPr>
              <p:nvPr/>
            </p:nvSpPr>
            <p:spPr bwMode="auto">
              <a:xfrm>
                <a:off x="7467600" y="685800"/>
                <a:ext cx="762000" cy="3048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grpSp>
        <p:sp>
          <p:nvSpPr>
            <p:cNvPr id="4" name="Rectangle 3">
              <a:extLst>
                <a:ext uri="{FF2B5EF4-FFF2-40B4-BE49-F238E27FC236}">
                  <a16:creationId xmlns:a16="http://schemas.microsoft.com/office/drawing/2014/main" id="{4BFB5BCC-0B95-2762-F080-15C991353728}"/>
                </a:ext>
              </a:extLst>
            </p:cNvPr>
            <p:cNvSpPr/>
            <p:nvPr/>
          </p:nvSpPr>
          <p:spPr bwMode="auto">
            <a:xfrm>
              <a:off x="3810013" y="2115320"/>
              <a:ext cx="152400" cy="54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pic>
          <p:nvPicPr>
            <p:cNvPr id="5" name="Picture 4">
              <a:extLst>
                <a:ext uri="{FF2B5EF4-FFF2-40B4-BE49-F238E27FC236}">
                  <a16:creationId xmlns:a16="http://schemas.microsoft.com/office/drawing/2014/main" id="{66D0C7EB-ABDD-D601-6D58-37B12B37A6D1}"/>
                </a:ext>
              </a:extLst>
            </p:cNvPr>
            <p:cNvPicPr>
              <a:picLocks noChangeAspect="1"/>
            </p:cNvPicPr>
            <p:nvPr/>
          </p:nvPicPr>
          <p:blipFill>
            <a:blip r:embed="rId7">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3810000" y="2057400"/>
              <a:ext cx="304826" cy="170703"/>
            </a:xfrm>
            <a:prstGeom prst="rect">
              <a:avLst/>
            </a:prstGeom>
          </p:spPr>
        </p:pic>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28600"/>
            <a:ext cx="8229600" cy="563563"/>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Entering Journal Vouchers</a:t>
            </a:r>
          </a:p>
        </p:txBody>
      </p:sp>
      <p:sp>
        <p:nvSpPr>
          <p:cNvPr id="18435" name="Rectangle 3"/>
          <p:cNvSpPr>
            <a:spLocks noGrp="1" noChangeArrowheads="1"/>
          </p:cNvSpPr>
          <p:nvPr>
            <p:ph type="body" idx="1"/>
          </p:nvPr>
        </p:nvSpPr>
        <p:spPr>
          <a:xfrm>
            <a:off x="457200" y="838200"/>
            <a:ext cx="8229600" cy="5410200"/>
          </a:xfrm>
        </p:spPr>
        <p:txBody>
          <a:bodyPr/>
          <a:lstStyle/>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buFont typeface="Arial" panose="020B0604020202020204" pitchFamily="34" charset="0"/>
              <a:buAutoNum type="arabicPeriod"/>
            </a:pPr>
            <a:r>
              <a:rPr lang="en-US" altLang="en-US" sz="1600" dirty="0">
                <a:latin typeface="Calibri" panose="020F0502020204030204" pitchFamily="34" charset="0"/>
                <a:cs typeface="Calibri" panose="020F0502020204030204" pitchFamily="34" charset="0"/>
              </a:rPr>
              <a:t>Review your entry on this form. </a:t>
            </a:r>
            <a:r>
              <a:rPr lang="en-US" sz="1600" dirty="0">
                <a:solidFill>
                  <a:srgbClr val="000000"/>
                </a:solidFill>
                <a:effectLst/>
                <a:latin typeface="Calibri" panose="020F0502020204030204" pitchFamily="34" charset="0"/>
                <a:ea typeface="Times New Roman" panose="02020603050405020304" pitchFamily="18" charset="0"/>
              </a:rPr>
              <a:t>Make sure the Document Total equals the total of all lines  you entered. </a:t>
            </a:r>
          </a:p>
          <a:p>
            <a:pPr eaLnBrk="1" hangingPunct="1">
              <a:buFont typeface="Arial" panose="020B0604020202020204" pitchFamily="34" charset="0"/>
              <a:buAutoNum type="arabicPeriod"/>
            </a:pPr>
            <a:r>
              <a:rPr lang="en-US" altLang="en-US" sz="1600" dirty="0">
                <a:latin typeface="Calibri" panose="020F0502020204030204" pitchFamily="34" charset="0"/>
                <a:cs typeface="Calibri" panose="020F0502020204030204" pitchFamily="34" charset="0"/>
              </a:rPr>
              <a:t>Make sure that all lines of the transaction appear and that each has a status of </a:t>
            </a:r>
            <a:r>
              <a:rPr lang="en-US" altLang="en-US" sz="1600" b="1" dirty="0" err="1">
                <a:latin typeface="Calibri" panose="020F0502020204030204" pitchFamily="34" charset="0"/>
                <a:cs typeface="Calibri" panose="020F0502020204030204" pitchFamily="34" charset="0"/>
              </a:rPr>
              <a:t>Postable</a:t>
            </a:r>
            <a:r>
              <a:rPr lang="en-US" altLang="en-US" sz="1600" dirty="0">
                <a:latin typeface="Calibri" panose="020F0502020204030204" pitchFamily="34" charset="0"/>
                <a:cs typeface="Calibri" panose="020F0502020204030204" pitchFamily="34" charset="0"/>
              </a:rPr>
              <a:t>.</a:t>
            </a:r>
          </a:p>
          <a:p>
            <a:pPr eaLnBrk="1" hangingPunct="1">
              <a:buFont typeface="Arial" panose="020B0604020202020204" pitchFamily="34" charset="0"/>
              <a:buAutoNum type="arabicPeriod"/>
            </a:pPr>
            <a:r>
              <a:rPr lang="en-US" altLang="en-US" sz="1600" dirty="0">
                <a:latin typeface="Calibri" panose="020F0502020204030204" pitchFamily="34" charset="0"/>
                <a:cs typeface="Calibri" panose="020F0502020204030204" pitchFamily="34" charset="0"/>
              </a:rPr>
              <a:t>Click on </a:t>
            </a:r>
            <a:r>
              <a:rPr lang="en-US" altLang="en-US" sz="1600" b="1" dirty="0">
                <a:latin typeface="Calibri" panose="020F0502020204030204" pitchFamily="34" charset="0"/>
                <a:cs typeface="Calibri" panose="020F0502020204030204" pitchFamily="34" charset="0"/>
              </a:rPr>
              <a:t>Cancel</a:t>
            </a:r>
            <a:r>
              <a:rPr lang="en-US" altLang="en-US" sz="1600" dirty="0">
                <a:latin typeface="Calibri" panose="020F0502020204030204" pitchFamily="34" charset="0"/>
                <a:cs typeface="Calibri" panose="020F0502020204030204" pitchFamily="34" charset="0"/>
              </a:rPr>
              <a:t> at the bottom of the page to exit this form and return to FGAVJCM.</a:t>
            </a:r>
          </a:p>
        </p:txBody>
      </p:sp>
      <p:pic>
        <p:nvPicPr>
          <p:cNvPr id="18436"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0C76D62A-4B70-4C9C-5AD1-7E5B775336E7}"/>
              </a:ext>
            </a:extLst>
          </p:cNvPr>
          <p:cNvGrpSpPr/>
          <p:nvPr/>
        </p:nvGrpSpPr>
        <p:grpSpPr>
          <a:xfrm>
            <a:off x="533400" y="838200"/>
            <a:ext cx="7924800" cy="3581400"/>
            <a:chOff x="533400" y="838200"/>
            <a:chExt cx="7924800" cy="3581400"/>
          </a:xfrm>
        </p:grpSpPr>
        <p:pic>
          <p:nvPicPr>
            <p:cNvPr id="1843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838200"/>
              <a:ext cx="777240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8" name="Group 12"/>
            <p:cNvGrpSpPr>
              <a:grpSpLocks/>
            </p:cNvGrpSpPr>
            <p:nvPr/>
          </p:nvGrpSpPr>
          <p:grpSpPr bwMode="auto">
            <a:xfrm>
              <a:off x="533400" y="990600"/>
              <a:ext cx="7696200" cy="3429000"/>
              <a:chOff x="533400" y="914400"/>
              <a:chExt cx="7696200" cy="3429000"/>
            </a:xfrm>
          </p:grpSpPr>
          <p:sp>
            <p:nvSpPr>
              <p:cNvPr id="18439" name="Oval 5"/>
              <p:cNvSpPr>
                <a:spLocks noChangeArrowheads="1"/>
              </p:cNvSpPr>
              <p:nvPr/>
            </p:nvSpPr>
            <p:spPr bwMode="auto">
              <a:xfrm>
                <a:off x="7010400" y="1371600"/>
                <a:ext cx="1219200" cy="609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8440" name="TextBox 6"/>
              <p:cNvSpPr txBox="1">
                <a:spLocks noChangeArrowheads="1"/>
              </p:cNvSpPr>
              <p:nvPr/>
            </p:nvSpPr>
            <p:spPr bwMode="auto">
              <a:xfrm>
                <a:off x="7239000" y="1566862"/>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a:solidFill>
                      <a:srgbClr val="FF0000"/>
                    </a:solidFill>
                    <a:latin typeface="Calibri" panose="020F0502020204030204" pitchFamily="34" charset="0"/>
                    <a:cs typeface="Calibri" panose="020F0502020204030204" pitchFamily="34" charset="0"/>
                  </a:rPr>
                  <a:t>1</a:t>
                </a:r>
              </a:p>
            </p:txBody>
          </p:sp>
          <p:sp>
            <p:nvSpPr>
              <p:cNvPr id="18441" name="Oval 7"/>
              <p:cNvSpPr>
                <a:spLocks noChangeArrowheads="1"/>
              </p:cNvSpPr>
              <p:nvPr/>
            </p:nvSpPr>
            <p:spPr bwMode="auto">
              <a:xfrm>
                <a:off x="533400" y="1143000"/>
                <a:ext cx="838200" cy="10668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8442" name="TextBox 8"/>
              <p:cNvSpPr txBox="1">
                <a:spLocks noChangeArrowheads="1"/>
              </p:cNvSpPr>
              <p:nvPr/>
            </p:nvSpPr>
            <p:spPr bwMode="auto">
              <a:xfrm>
                <a:off x="838200" y="1905000"/>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a:solidFill>
                      <a:srgbClr val="FF0000"/>
                    </a:solidFill>
                    <a:latin typeface="Calibri" panose="020F0502020204030204" pitchFamily="34" charset="0"/>
                    <a:cs typeface="Calibri" panose="020F0502020204030204" pitchFamily="34" charset="0"/>
                  </a:rPr>
                  <a:t>2</a:t>
                </a:r>
              </a:p>
            </p:txBody>
          </p:sp>
          <p:sp>
            <p:nvSpPr>
              <p:cNvPr id="18443" name="Oval 9"/>
              <p:cNvSpPr>
                <a:spLocks noChangeArrowheads="1"/>
              </p:cNvSpPr>
              <p:nvPr/>
            </p:nvSpPr>
            <p:spPr bwMode="auto">
              <a:xfrm>
                <a:off x="7772400" y="3810000"/>
                <a:ext cx="457200" cy="5334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8444" name="TextBox 10"/>
              <p:cNvSpPr txBox="1">
                <a:spLocks noChangeArrowheads="1"/>
              </p:cNvSpPr>
              <p:nvPr/>
            </p:nvSpPr>
            <p:spPr bwMode="auto">
              <a:xfrm>
                <a:off x="7924800" y="3810000"/>
                <a:ext cx="152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a:solidFill>
                      <a:srgbClr val="FF0000"/>
                    </a:solidFill>
                    <a:latin typeface="Calibri" panose="020F0502020204030204" pitchFamily="34" charset="0"/>
                    <a:cs typeface="Calibri" panose="020F0502020204030204" pitchFamily="34" charset="0"/>
                  </a:rPr>
                  <a:t>3</a:t>
                </a:r>
              </a:p>
            </p:txBody>
          </p:sp>
          <p:sp>
            <p:nvSpPr>
              <p:cNvPr id="18445" name="Oval 5"/>
              <p:cNvSpPr>
                <a:spLocks noChangeArrowheads="1"/>
              </p:cNvSpPr>
              <p:nvPr/>
            </p:nvSpPr>
            <p:spPr bwMode="auto">
              <a:xfrm>
                <a:off x="2514600" y="914400"/>
                <a:ext cx="1219200" cy="3810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8446" name="TextBox 6"/>
              <p:cNvSpPr txBox="1">
                <a:spLocks noChangeArrowheads="1"/>
              </p:cNvSpPr>
              <p:nvPr/>
            </p:nvSpPr>
            <p:spPr bwMode="auto">
              <a:xfrm>
                <a:off x="3429000" y="99060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a:solidFill>
                      <a:srgbClr val="FF0000"/>
                    </a:solidFill>
                    <a:latin typeface="Calibri" panose="020F0502020204030204" pitchFamily="34" charset="0"/>
                    <a:cs typeface="Calibri" panose="020F0502020204030204" pitchFamily="34" charset="0"/>
                  </a:rPr>
                  <a:t>1</a:t>
                </a:r>
              </a:p>
            </p:txBody>
          </p:sp>
        </p:grpSp>
      </p:gr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28600"/>
            <a:ext cx="8229600" cy="457200"/>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Entering Journal Vouchers</a:t>
            </a:r>
          </a:p>
        </p:txBody>
      </p:sp>
      <p:sp>
        <p:nvSpPr>
          <p:cNvPr id="19459" name="Rectangle 3"/>
          <p:cNvSpPr>
            <a:spLocks noGrp="1" noChangeArrowheads="1"/>
          </p:cNvSpPr>
          <p:nvPr>
            <p:ph type="body" idx="1"/>
          </p:nvPr>
        </p:nvSpPr>
        <p:spPr>
          <a:xfrm>
            <a:off x="457200" y="838200"/>
            <a:ext cx="8229600" cy="5410200"/>
          </a:xfrm>
        </p:spPr>
        <p:txBody>
          <a:bodyPr/>
          <a:lstStyle/>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600" dirty="0">
              <a:latin typeface="Calibri" panose="020F0502020204030204" pitchFamily="34" charset="0"/>
              <a:cs typeface="Calibri" panose="020F0502020204030204" pitchFamily="34" charset="0"/>
            </a:endParaRPr>
          </a:p>
          <a:p>
            <a:pPr marL="342900" marR="127000" lvl="0" indent="-342900">
              <a:lnSpc>
                <a:spcPts val="1900"/>
              </a:lnSpc>
              <a:spcBef>
                <a:spcPts val="1215"/>
              </a:spcBef>
              <a:spcAft>
                <a:spcPts val="0"/>
              </a:spcAft>
              <a:buFont typeface="+mj-lt"/>
              <a:buAutoNum type="arabicPeriod"/>
              <a:tabLst>
                <a:tab pos="355600" algn="l"/>
              </a:tabLst>
            </a:pPr>
            <a:r>
              <a:rPr lang="en-US"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On FGAJVCM</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click on the Save icon on the toolbar. If you are ready to submit the document for approval , click on </a:t>
            </a:r>
            <a:r>
              <a:rPr lang="en-US" sz="1600" dirty="0">
                <a:solidFill>
                  <a:srgbClr val="000000"/>
                </a:solidFill>
                <a:effectLst/>
                <a:latin typeface="Calibri Bold" panose="020F0702030404030204" pitchFamily="34" charset="0"/>
                <a:ea typeface="Times New Roman" panose="02020603050405020304" pitchFamily="18" charset="0"/>
                <a:cs typeface="Calibri Bold" panose="020F0702030404030204" pitchFamily="34" charset="0"/>
              </a:rPr>
              <a:t>Next Section </a:t>
            </a: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down arrow.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eaLnBrk="1" hangingPunct="1">
              <a:buFontTx/>
              <a:buAutoNum type="arabicPeriod"/>
            </a:pPr>
            <a:r>
              <a:rPr lang="en-US" altLang="en-US" sz="1600" dirty="0">
                <a:latin typeface="Calibri" panose="020F0502020204030204" pitchFamily="34" charset="0"/>
                <a:cs typeface="Calibri" panose="020F0502020204030204" pitchFamily="34" charset="0"/>
              </a:rPr>
              <a:t>Click on </a:t>
            </a:r>
            <a:r>
              <a:rPr lang="en-US" altLang="en-US" sz="1600" b="1" dirty="0">
                <a:latin typeface="Calibri" panose="020F0502020204030204" pitchFamily="34" charset="0"/>
                <a:cs typeface="Calibri" panose="020F0502020204030204" pitchFamily="34" charset="0"/>
              </a:rPr>
              <a:t>Complete</a:t>
            </a:r>
            <a:r>
              <a:rPr lang="en-US" altLang="en-US" sz="1600" dirty="0">
                <a:latin typeface="Calibri" panose="020F0502020204030204" pitchFamily="34" charset="0"/>
                <a:cs typeface="Calibri" panose="020F0502020204030204" pitchFamily="34" charset="0"/>
              </a:rPr>
              <a:t> to submit the entry.</a:t>
            </a:r>
          </a:p>
          <a:p>
            <a:pPr eaLnBrk="1" hangingPunct="1">
              <a:buFontTx/>
              <a:buAutoNum type="arabicPeriod"/>
            </a:pPr>
            <a:endParaRPr lang="en-US" altLang="en-US" sz="1600" b="1" dirty="0">
              <a:latin typeface="Calibri" panose="020F0502020204030204" pitchFamily="34" charset="0"/>
              <a:cs typeface="Calibri" panose="020F0502020204030204" pitchFamily="34" charset="0"/>
            </a:endParaRPr>
          </a:p>
          <a:p>
            <a:pPr eaLnBrk="1" hangingPunct="1">
              <a:buFontTx/>
              <a:buAutoNum type="arabicPeriod"/>
            </a:pPr>
            <a:endParaRPr lang="en-US" altLang="en-US" sz="1600" dirty="0">
              <a:latin typeface="Calibri" panose="020F0502020204030204" pitchFamily="34" charset="0"/>
              <a:cs typeface="Calibri" panose="020F0502020204030204" pitchFamily="34" charset="0"/>
            </a:endParaRPr>
          </a:p>
          <a:p>
            <a:pPr eaLnBrk="1" hangingPunct="1">
              <a:buFontTx/>
              <a:buAutoNum type="arabicPeriod"/>
            </a:pPr>
            <a:endParaRPr lang="en-US" altLang="en-US" sz="16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600" dirty="0">
              <a:latin typeface="Calibri" panose="020F0502020204030204" pitchFamily="34" charset="0"/>
              <a:cs typeface="Calibri" panose="020F0502020204030204" pitchFamily="34" charset="0"/>
            </a:endParaRPr>
          </a:p>
        </p:txBody>
      </p:sp>
      <p:pic>
        <p:nvPicPr>
          <p:cNvPr id="19460"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BE998A6A-91E6-70FC-18AD-5CBC7CB037F3}"/>
              </a:ext>
            </a:extLst>
          </p:cNvPr>
          <p:cNvGrpSpPr/>
          <p:nvPr/>
        </p:nvGrpSpPr>
        <p:grpSpPr>
          <a:xfrm>
            <a:off x="533400" y="838200"/>
            <a:ext cx="7924800" cy="3581400"/>
            <a:chOff x="533400" y="838200"/>
            <a:chExt cx="7924800" cy="3581400"/>
          </a:xfrm>
        </p:grpSpPr>
        <p:grpSp>
          <p:nvGrpSpPr>
            <p:cNvPr id="2" name="Group 1">
              <a:extLst>
                <a:ext uri="{FF2B5EF4-FFF2-40B4-BE49-F238E27FC236}">
                  <a16:creationId xmlns:a16="http://schemas.microsoft.com/office/drawing/2014/main" id="{E5D16EFE-1252-482B-F560-46D595074E90}"/>
                </a:ext>
              </a:extLst>
            </p:cNvPr>
            <p:cNvGrpSpPr/>
            <p:nvPr/>
          </p:nvGrpSpPr>
          <p:grpSpPr>
            <a:xfrm>
              <a:off x="533400" y="838200"/>
              <a:ext cx="7924800" cy="3581400"/>
              <a:chOff x="533400" y="838200"/>
              <a:chExt cx="7924800" cy="3581400"/>
            </a:xfrm>
          </p:grpSpPr>
          <p:sp>
            <p:nvSpPr>
              <p:cNvPr id="19461" name="Rounded Rectangle 9"/>
              <p:cNvSpPr>
                <a:spLocks noChangeArrowheads="1"/>
              </p:cNvSpPr>
              <p:nvPr/>
            </p:nvSpPr>
            <p:spPr bwMode="auto">
              <a:xfrm>
                <a:off x="6553200" y="2133600"/>
                <a:ext cx="152400" cy="762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pic>
            <p:nvPicPr>
              <p:cNvPr id="1946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838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3" name="Group 11"/>
              <p:cNvGrpSpPr>
                <a:grpSpLocks/>
              </p:cNvGrpSpPr>
              <p:nvPr/>
            </p:nvGrpSpPr>
            <p:grpSpPr bwMode="auto">
              <a:xfrm>
                <a:off x="533400" y="2971800"/>
                <a:ext cx="685800" cy="1447800"/>
                <a:chOff x="533400" y="2971800"/>
                <a:chExt cx="685800" cy="1447800"/>
              </a:xfrm>
            </p:grpSpPr>
            <p:sp>
              <p:nvSpPr>
                <p:cNvPr id="19464" name="Oval 5"/>
                <p:cNvSpPr>
                  <a:spLocks noChangeArrowheads="1"/>
                </p:cNvSpPr>
                <p:nvPr/>
              </p:nvSpPr>
              <p:spPr bwMode="auto">
                <a:xfrm>
                  <a:off x="533400" y="2971800"/>
                  <a:ext cx="609600" cy="7620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9465" name="Oval 5"/>
                <p:cNvSpPr>
                  <a:spLocks noChangeArrowheads="1"/>
                </p:cNvSpPr>
                <p:nvPr/>
              </p:nvSpPr>
              <p:spPr bwMode="auto">
                <a:xfrm>
                  <a:off x="838200" y="3962400"/>
                  <a:ext cx="381000" cy="4572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9466" name="TextBox 6"/>
                <p:cNvSpPr txBox="1">
                  <a:spLocks noChangeArrowheads="1"/>
                </p:cNvSpPr>
                <p:nvPr/>
              </p:nvSpPr>
              <p:spPr bwMode="auto">
                <a:xfrm>
                  <a:off x="685800" y="3471862"/>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2</a:t>
                  </a:r>
                </a:p>
              </p:txBody>
            </p:sp>
            <p:sp>
              <p:nvSpPr>
                <p:cNvPr id="19467" name="TextBox 6"/>
                <p:cNvSpPr txBox="1">
                  <a:spLocks noChangeArrowheads="1"/>
                </p:cNvSpPr>
                <p:nvPr/>
              </p:nvSpPr>
              <p:spPr bwMode="auto">
                <a:xfrm>
                  <a:off x="914400" y="3929062"/>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1</a:t>
                  </a:r>
                </a:p>
              </p:txBody>
            </p:sp>
          </p:grpSp>
        </p:grpSp>
        <p:sp>
          <p:nvSpPr>
            <p:cNvPr id="4" name="Rectangle 3">
              <a:extLst>
                <a:ext uri="{FF2B5EF4-FFF2-40B4-BE49-F238E27FC236}">
                  <a16:creationId xmlns:a16="http://schemas.microsoft.com/office/drawing/2014/main" id="{616BEAB8-6BFD-5DD1-BF40-A112E45314B5}"/>
                </a:ext>
              </a:extLst>
            </p:cNvPr>
            <p:cNvSpPr/>
            <p:nvPr/>
          </p:nvSpPr>
          <p:spPr bwMode="auto">
            <a:xfrm>
              <a:off x="3845182" y="2199333"/>
              <a:ext cx="152400" cy="54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pic>
          <p:nvPicPr>
            <p:cNvPr id="5" name="Picture 4">
              <a:extLst>
                <a:ext uri="{FF2B5EF4-FFF2-40B4-BE49-F238E27FC236}">
                  <a16:creationId xmlns:a16="http://schemas.microsoft.com/office/drawing/2014/main" id="{DEF78E68-343D-D070-FF2D-C01F4F3B1355}"/>
                </a:ext>
              </a:extLst>
            </p:cNvPr>
            <p:cNvPicPr>
              <a:picLocks noChangeAspect="1"/>
            </p:cNvPicPr>
            <p:nvPr/>
          </p:nvPicPr>
          <p:blipFill>
            <a:blip r:embed="rId7"/>
            <a:stretch>
              <a:fillRect/>
            </a:stretch>
          </p:blipFill>
          <p:spPr>
            <a:xfrm>
              <a:off x="3768969" y="2141413"/>
              <a:ext cx="304826" cy="170703"/>
            </a:xfrm>
            <a:prstGeom prst="rect">
              <a:avLst/>
            </a:prstGeom>
          </p:spPr>
        </p:pic>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
            <a:ext cx="8229600" cy="792163"/>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Cash Receipt Rule Classes</a:t>
            </a:r>
          </a:p>
        </p:txBody>
      </p:sp>
      <p:sp>
        <p:nvSpPr>
          <p:cNvPr id="20483" name="Rectangle 3"/>
          <p:cNvSpPr>
            <a:spLocks noGrp="1" noChangeArrowheads="1"/>
          </p:cNvSpPr>
          <p:nvPr>
            <p:ph type="body" idx="1"/>
          </p:nvPr>
        </p:nvSpPr>
        <p:spPr>
          <a:xfrm>
            <a:off x="457200" y="762000"/>
            <a:ext cx="8229600" cy="5211763"/>
          </a:xfrm>
        </p:spPr>
        <p:txBody>
          <a:bodyPr/>
          <a:lstStyle/>
          <a:p>
            <a:pPr eaLnBrk="1" hangingPunct="1">
              <a:lnSpc>
                <a:spcPct val="80000"/>
              </a:lnSpc>
              <a:buClr>
                <a:schemeClr val="accent2"/>
              </a:buClr>
              <a:buFont typeface="Wingdings" panose="05000000000000000000" pitchFamily="2" charset="2"/>
              <a:buChar char="§"/>
            </a:pPr>
            <a:r>
              <a:rPr lang="en-US" altLang="en-US" sz="1600" b="1" dirty="0">
                <a:solidFill>
                  <a:srgbClr val="0070C0"/>
                </a:solidFill>
                <a:latin typeface="Calibri" panose="020F0502020204030204" pitchFamily="34" charset="0"/>
                <a:cs typeface="Calibri" panose="020F0502020204030204" pitchFamily="34" charset="0"/>
              </a:rPr>
              <a:t>CCH</a:t>
            </a:r>
            <a:r>
              <a:rPr lang="en-US" altLang="en-US" sz="1600" b="1" dirty="0">
                <a:latin typeface="Calibri" panose="020F0502020204030204" pitchFamily="34" charset="0"/>
                <a:cs typeface="Calibri" panose="020F0502020204030204" pitchFamily="34" charset="0"/>
              </a:rPr>
              <a:t>-Departmental Cash Only Deposit: </a:t>
            </a:r>
            <a:r>
              <a:rPr lang="en-US" altLang="en-US" sz="1600" dirty="0">
                <a:latin typeface="Calibri" panose="020F0502020204030204" pitchFamily="34" charset="0"/>
                <a:cs typeface="Calibri" panose="020F0502020204030204" pitchFamily="34" charset="0"/>
              </a:rPr>
              <a:t>For cash deposits which are required to be segregated from checks, MasterCard, Visa, American Express or Discover Credit Card deposits. The accounts used are restricted to operating accounts that are not in the labor or internal transfer range. Unique deposit ticket numbers are required to be entered into the Deposit field. Use DP (</a:t>
            </a:r>
            <a:r>
              <a:rPr lang="en-US" altLang="en-US" sz="1600" dirty="0" err="1">
                <a:latin typeface="Calibri" panose="020F0502020204030204" pitchFamily="34" charset="0"/>
                <a:cs typeface="Calibri" panose="020F0502020204030204" pitchFamily="34" charset="0"/>
              </a:rPr>
              <a:t>BoA</a:t>
            </a:r>
            <a:r>
              <a:rPr lang="en-US" altLang="en-US" sz="1600" dirty="0">
                <a:latin typeface="Calibri" panose="020F0502020204030204" pitchFamily="34" charset="0"/>
                <a:cs typeface="Calibri" panose="020F0502020204030204" pitchFamily="34" charset="0"/>
              </a:rPr>
              <a:t> Deposit) in the Bank field. Budget Period field is blank. For a deposit to an org, use the plus (+) sign in the Debit/Credit field. To reverse a deposit, use a minus (-) sign in the Debit/Credit field. </a:t>
            </a:r>
          </a:p>
          <a:p>
            <a:pPr eaLnBrk="1" hangingPunct="1">
              <a:lnSpc>
                <a:spcPct val="80000"/>
              </a:lnSpc>
              <a:buClr>
                <a:schemeClr val="accent2"/>
              </a:buClr>
              <a:buFont typeface="Wingdings" panose="05000000000000000000" pitchFamily="2" charset="2"/>
              <a:buChar char="§"/>
            </a:pPr>
            <a:endParaRPr lang="en-US" altLang="en-US" sz="9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
            </a:pPr>
            <a:r>
              <a:rPr lang="en-US" altLang="en-US" sz="1600" b="1" dirty="0">
                <a:solidFill>
                  <a:srgbClr val="0070C0"/>
                </a:solidFill>
                <a:latin typeface="Calibri" panose="020F0502020204030204" pitchFamily="34" charset="0"/>
                <a:cs typeface="Calibri" panose="020F0502020204030204" pitchFamily="34" charset="0"/>
              </a:rPr>
              <a:t>CCK</a:t>
            </a:r>
            <a:r>
              <a:rPr lang="en-US" altLang="en-US" sz="1600" b="1" dirty="0">
                <a:latin typeface="Calibri" panose="020F0502020204030204" pitchFamily="34" charset="0"/>
                <a:cs typeface="Calibri" panose="020F0502020204030204" pitchFamily="34" charset="0"/>
              </a:rPr>
              <a:t>-Departmental Check Only Deposit</a:t>
            </a:r>
            <a:r>
              <a:rPr lang="en-US" altLang="en-US" sz="1600" dirty="0">
                <a:latin typeface="Calibri" panose="020F0502020204030204" pitchFamily="34" charset="0"/>
                <a:cs typeface="Calibri" panose="020F0502020204030204" pitchFamily="34" charset="0"/>
              </a:rPr>
              <a:t>: For check only deposits. The accounts used are restricted to operating accounts that are not in the labor or internal transfer range. Unique deposit ticket numbers are required to be entered into the deposit field. Use DP (</a:t>
            </a:r>
            <a:r>
              <a:rPr lang="en-US" altLang="en-US" sz="1600" dirty="0" err="1">
                <a:latin typeface="Calibri" panose="020F0502020204030204" pitchFamily="34" charset="0"/>
                <a:cs typeface="Calibri" panose="020F0502020204030204" pitchFamily="34" charset="0"/>
              </a:rPr>
              <a:t>BoA</a:t>
            </a:r>
            <a:r>
              <a:rPr lang="en-US" altLang="en-US" sz="1600" dirty="0">
                <a:latin typeface="Calibri" panose="020F0502020204030204" pitchFamily="34" charset="0"/>
                <a:cs typeface="Calibri" panose="020F0502020204030204" pitchFamily="34" charset="0"/>
              </a:rPr>
              <a:t> Deposit) in the Bank field. Budget Period field is blank. For a deposit to an org, use the plus (+) sign in the Debit/Credit field. To reverse a deposit, use a minus (-) sign in the Debit/Credit field. </a:t>
            </a:r>
          </a:p>
          <a:p>
            <a:pPr eaLnBrk="1" hangingPunct="1">
              <a:lnSpc>
                <a:spcPct val="80000"/>
              </a:lnSpc>
              <a:buClr>
                <a:schemeClr val="accent2"/>
              </a:buClr>
              <a:buFont typeface="Wingdings" panose="05000000000000000000" pitchFamily="2" charset="2"/>
              <a:buChar char="§"/>
            </a:pPr>
            <a:endParaRPr lang="en-US" altLang="en-US" sz="900" dirty="0">
              <a:solidFill>
                <a:srgbClr val="FF0000"/>
              </a:solidFill>
              <a:latin typeface="Calibri" panose="020F0502020204030204" pitchFamily="34" charset="0"/>
              <a:cs typeface="Calibri" panose="020F0502020204030204" pitchFamily="34" charset="0"/>
            </a:endParaRPr>
          </a:p>
          <a:p>
            <a:pPr marL="0" indent="0" eaLnBrk="1" hangingPunct="1">
              <a:lnSpc>
                <a:spcPct val="80000"/>
              </a:lnSpc>
              <a:buClr>
                <a:schemeClr val="accent2"/>
              </a:buClr>
              <a:buNone/>
            </a:pPr>
            <a:r>
              <a:rPr lang="en-US" altLang="en-US" sz="1600" b="1" dirty="0">
                <a:solidFill>
                  <a:srgbClr val="0070C0"/>
                </a:solidFill>
                <a:latin typeface="Calibri" panose="020F0502020204030204" pitchFamily="34" charset="0"/>
                <a:cs typeface="Calibri" panose="020F0502020204030204" pitchFamily="34" charset="0"/>
              </a:rPr>
              <a:t>Credit Card Rule Classes: </a:t>
            </a:r>
          </a:p>
          <a:p>
            <a:pPr eaLnBrk="1" hangingPunct="1">
              <a:lnSpc>
                <a:spcPct val="80000"/>
              </a:lnSpc>
              <a:buClr>
                <a:schemeClr val="accent2"/>
              </a:buClr>
              <a:buFont typeface="Wingdings" panose="05000000000000000000" pitchFamily="2" charset="2"/>
              <a:buChar char="§"/>
            </a:pPr>
            <a:r>
              <a:rPr lang="en-US" altLang="en-US" sz="1600" b="1" dirty="0">
                <a:solidFill>
                  <a:srgbClr val="0070C0"/>
                </a:solidFill>
                <a:latin typeface="Calibri" panose="020F0502020204030204" pitchFamily="34" charset="0"/>
                <a:cs typeface="Calibri" panose="020F0502020204030204" pitchFamily="34" charset="0"/>
              </a:rPr>
              <a:t>CDS</a:t>
            </a:r>
            <a:r>
              <a:rPr lang="en-US" altLang="en-US" sz="1600" b="1" dirty="0">
                <a:latin typeface="Calibri" panose="020F0502020204030204" pitchFamily="34" charset="0"/>
                <a:cs typeface="Calibri" panose="020F0502020204030204" pitchFamily="34" charset="0"/>
              </a:rPr>
              <a:t>-Departmental Discover Card Deposit: </a:t>
            </a:r>
            <a:r>
              <a:rPr lang="en-US" altLang="en-US" sz="1600" dirty="0">
                <a:latin typeface="Calibri" panose="020F0502020204030204" pitchFamily="34" charset="0"/>
                <a:cs typeface="Calibri" panose="020F0502020204030204" pitchFamily="34" charset="0"/>
              </a:rPr>
              <a:t>For Discover Card Deposits. </a:t>
            </a:r>
            <a:endParaRPr lang="en-US" altLang="en-US" sz="9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
            </a:pPr>
            <a:r>
              <a:rPr lang="en-US" altLang="en-US" sz="1600" b="1" dirty="0">
                <a:solidFill>
                  <a:srgbClr val="0070C0"/>
                </a:solidFill>
                <a:latin typeface="Calibri" panose="020F0502020204030204" pitchFamily="34" charset="0"/>
                <a:cs typeface="Calibri" panose="020F0502020204030204" pitchFamily="34" charset="0"/>
              </a:rPr>
              <a:t>CMC</a:t>
            </a:r>
            <a:r>
              <a:rPr lang="en-US" altLang="en-US" sz="1600" b="1" dirty="0">
                <a:latin typeface="Calibri" panose="020F0502020204030204" pitchFamily="34" charset="0"/>
                <a:cs typeface="Calibri" panose="020F0502020204030204" pitchFamily="34" charset="0"/>
              </a:rPr>
              <a:t>-Departmental MasterCard/Visa Deposit: </a:t>
            </a:r>
            <a:r>
              <a:rPr lang="en-US" altLang="en-US" sz="1600" dirty="0">
                <a:latin typeface="Calibri" panose="020F0502020204030204" pitchFamily="34" charset="0"/>
                <a:cs typeface="Calibri" panose="020F0502020204030204" pitchFamily="34" charset="0"/>
              </a:rPr>
              <a:t>For MasterCard and Visa Deposits. </a:t>
            </a:r>
            <a:endParaRPr lang="en-US" altLang="en-US" sz="900" dirty="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
            </a:pPr>
            <a:r>
              <a:rPr lang="en-US" altLang="en-US" sz="1600" b="1" dirty="0">
                <a:solidFill>
                  <a:srgbClr val="0070C0"/>
                </a:solidFill>
                <a:latin typeface="Calibri" panose="020F0502020204030204" pitchFamily="34" charset="0"/>
                <a:cs typeface="Calibri" panose="020F0502020204030204" pitchFamily="34" charset="0"/>
              </a:rPr>
              <a:t>CMX</a:t>
            </a:r>
            <a:r>
              <a:rPr lang="en-US" altLang="en-US" sz="1600" b="1" dirty="0">
                <a:latin typeface="Calibri" panose="020F0502020204030204" pitchFamily="34" charset="0"/>
                <a:cs typeface="Calibri" panose="020F0502020204030204" pitchFamily="34" charset="0"/>
              </a:rPr>
              <a:t>-Departmental American Express Credit Card Deposit: </a:t>
            </a:r>
            <a:r>
              <a:rPr lang="en-US" altLang="en-US" sz="1600" dirty="0">
                <a:latin typeface="Calibri" panose="020F0502020204030204" pitchFamily="34" charset="0"/>
                <a:cs typeface="Calibri" panose="020F0502020204030204" pitchFamily="34" charset="0"/>
              </a:rPr>
              <a:t>For American Express Credit Card Deposits. </a:t>
            </a:r>
          </a:p>
          <a:p>
            <a:pPr eaLnBrk="1" hangingPunct="1">
              <a:lnSpc>
                <a:spcPct val="80000"/>
              </a:lnSpc>
              <a:buClr>
                <a:schemeClr val="accent2"/>
              </a:buClr>
              <a:buFont typeface="Wingdings" panose="05000000000000000000" pitchFamily="2" charset="2"/>
              <a:buChar char="§"/>
            </a:pPr>
            <a:r>
              <a:rPr lang="en-US" altLang="en-US" sz="1600" dirty="0">
                <a:latin typeface="Calibri" panose="020F0502020204030204" pitchFamily="34" charset="0"/>
                <a:cs typeface="Calibri" panose="020F0502020204030204" pitchFamily="34" charset="0"/>
              </a:rPr>
              <a:t>The accounts used are restricted to operating accounts that are not in the labor or internal transfer range. Use DP (</a:t>
            </a:r>
            <a:r>
              <a:rPr lang="en-US" altLang="en-US" sz="1600" dirty="0" err="1">
                <a:latin typeface="Calibri" panose="020F0502020204030204" pitchFamily="34" charset="0"/>
                <a:cs typeface="Calibri" panose="020F0502020204030204" pitchFamily="34" charset="0"/>
              </a:rPr>
              <a:t>BoA</a:t>
            </a:r>
            <a:r>
              <a:rPr lang="en-US" altLang="en-US" sz="1600" dirty="0">
                <a:latin typeface="Calibri" panose="020F0502020204030204" pitchFamily="34" charset="0"/>
                <a:cs typeface="Calibri" panose="020F0502020204030204" pitchFamily="34" charset="0"/>
              </a:rPr>
              <a:t> Deposit) in the Bank field. The Deposit field should indicate the cash collection point number (CCP) and the date of the deposit in the following format: “CCPMMDD.” Budget Period field is blank. For a deposit to an org, use the plus (+) sign in the Debit/Credit field. To reverse a deposit, use a minus (-) sign in the Debit/Credit field. </a:t>
            </a:r>
          </a:p>
        </p:txBody>
      </p:sp>
      <p:pic>
        <p:nvPicPr>
          <p:cNvPr id="20484"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80975"/>
            <a:ext cx="8229600" cy="793750"/>
          </a:xfrm>
        </p:spPr>
        <p:txBody>
          <a:bodyPr/>
          <a:lstStyle/>
          <a:p>
            <a:pPr eaLnBrk="1" hangingPunct="1"/>
            <a:r>
              <a:rPr lang="en-US" altLang="en-US" sz="3200">
                <a:solidFill>
                  <a:srgbClr val="0070C0"/>
                </a:solidFill>
                <a:latin typeface="Calibri" panose="020F0502020204030204" pitchFamily="34" charset="0"/>
                <a:cs typeface="Calibri" panose="020F0502020204030204" pitchFamily="34" charset="0"/>
              </a:rPr>
              <a:t>Banner Finance Transactions</a:t>
            </a:r>
          </a:p>
        </p:txBody>
      </p:sp>
      <p:sp>
        <p:nvSpPr>
          <p:cNvPr id="3075" name="Rectangle 3"/>
          <p:cNvSpPr>
            <a:spLocks noGrp="1" noChangeArrowheads="1"/>
          </p:cNvSpPr>
          <p:nvPr>
            <p:ph type="body" sz="half" idx="1"/>
          </p:nvPr>
        </p:nvSpPr>
        <p:spPr>
          <a:xfrm>
            <a:off x="685800" y="914400"/>
            <a:ext cx="8153400" cy="5486400"/>
          </a:xfrm>
        </p:spPr>
        <p:txBody>
          <a:bodyPr/>
          <a:lstStyle/>
          <a:p>
            <a:pPr eaLnBrk="1" hangingPunct="1">
              <a:buClr>
                <a:schemeClr val="tx1"/>
              </a:buClr>
              <a:buFontTx/>
              <a:buNone/>
            </a:pPr>
            <a:r>
              <a:rPr lang="en-US" altLang="en-US" sz="2800" b="1"/>
              <a:t> </a:t>
            </a:r>
            <a:r>
              <a:rPr lang="en-US" altLang="en-US" sz="2000" b="1">
                <a:solidFill>
                  <a:srgbClr val="0070C0"/>
                </a:solidFill>
                <a:latin typeface="Calibri" panose="020F0502020204030204" pitchFamily="34" charset="0"/>
                <a:cs typeface="Calibri" panose="020F0502020204030204" pitchFamily="34" charset="0"/>
              </a:rPr>
              <a:t>Which Transactions Are Allowed?</a:t>
            </a:r>
          </a:p>
          <a:p>
            <a:pPr lvl="1" eaLnBrk="1" hangingPunct="1">
              <a:buClr>
                <a:schemeClr val="tx1"/>
              </a:buClr>
              <a:buFontTx/>
              <a:buNone/>
            </a:pPr>
            <a:r>
              <a:rPr lang="en-US" altLang="en-US" sz="2400">
                <a:latin typeface="Comic Sans MS" panose="030F0702030302020204" pitchFamily="66" charset="0"/>
              </a:rPr>
              <a:t> </a:t>
            </a:r>
            <a:r>
              <a:rPr lang="en-US" altLang="en-US" sz="2000">
                <a:latin typeface="Calibri" panose="020F0502020204030204" pitchFamily="34" charset="0"/>
                <a:cs typeface="Calibri" panose="020F0502020204030204" pitchFamily="34" charset="0"/>
              </a:rPr>
              <a:t>Budget Entries</a:t>
            </a:r>
            <a:endParaRPr lang="en-US" altLang="en-US" sz="2000">
              <a:latin typeface="Comic Sans MS" panose="030F0702030302020204" pitchFamily="66" charset="0"/>
            </a:endParaRPr>
          </a:p>
          <a:p>
            <a:pPr lvl="1" eaLnBrk="1" hangingPunct="1">
              <a:buClr>
                <a:schemeClr val="tx1"/>
              </a:buClr>
              <a:buFontTx/>
              <a:buNone/>
            </a:pPr>
            <a:r>
              <a:rPr lang="en-US" altLang="en-US" sz="2000">
                <a:latin typeface="Calibri" panose="020F0502020204030204" pitchFamily="34" charset="0"/>
                <a:cs typeface="Calibri" panose="020F0502020204030204" pitchFamily="34" charset="0"/>
              </a:rPr>
              <a:t>  Journal Entries</a:t>
            </a:r>
          </a:p>
          <a:p>
            <a:pPr lvl="1" eaLnBrk="1" hangingPunct="1">
              <a:buClr>
                <a:schemeClr val="tx1"/>
              </a:buClr>
              <a:buFontTx/>
              <a:buNone/>
            </a:pPr>
            <a:r>
              <a:rPr lang="en-US" altLang="en-US" sz="2000">
                <a:latin typeface="Calibri" panose="020F0502020204030204" pitchFamily="34" charset="0"/>
                <a:cs typeface="Calibri" panose="020F0502020204030204" pitchFamily="34" charset="0"/>
              </a:rPr>
              <a:t> Cash Receipts</a:t>
            </a:r>
          </a:p>
          <a:p>
            <a:pPr lvl="1" eaLnBrk="1" hangingPunct="1">
              <a:buClr>
                <a:schemeClr val="tx1"/>
              </a:buClr>
              <a:buFontTx/>
              <a:buNone/>
            </a:pPr>
            <a:r>
              <a:rPr lang="en-US" altLang="en-US" sz="2000">
                <a:latin typeface="Calibri" panose="020F0502020204030204" pitchFamily="34" charset="0"/>
                <a:cs typeface="Calibri" panose="020F0502020204030204" pitchFamily="34" charset="0"/>
              </a:rPr>
              <a:t> Encumbrance Removals</a:t>
            </a:r>
            <a:endParaRPr lang="en-US" altLang="en-US" sz="2400">
              <a:latin typeface="Calibri" panose="020F0502020204030204" pitchFamily="34" charset="0"/>
              <a:cs typeface="Calibri" panose="020F0502020204030204" pitchFamily="34" charset="0"/>
            </a:endParaRPr>
          </a:p>
          <a:p>
            <a:pPr eaLnBrk="1" hangingPunct="1">
              <a:buClr>
                <a:schemeClr val="tx1"/>
              </a:buClr>
              <a:buFontTx/>
              <a:buNone/>
            </a:pPr>
            <a:r>
              <a:rPr lang="en-US" altLang="en-US" sz="2800" b="1"/>
              <a:t> </a:t>
            </a:r>
            <a:r>
              <a:rPr lang="en-US" altLang="en-US" sz="2000" b="1">
                <a:solidFill>
                  <a:srgbClr val="0070C0"/>
                </a:solidFill>
                <a:latin typeface="Calibri" panose="020F0502020204030204" pitchFamily="34" charset="0"/>
                <a:cs typeface="Calibri" panose="020F0502020204030204" pitchFamily="34" charset="0"/>
              </a:rPr>
              <a:t>What Are They Used For?</a:t>
            </a:r>
          </a:p>
          <a:p>
            <a:pPr lvl="1" eaLnBrk="1" hangingPunct="1">
              <a:buClr>
                <a:schemeClr val="tx1"/>
              </a:buClr>
              <a:buFontTx/>
              <a:buNone/>
            </a:pPr>
            <a:r>
              <a:rPr lang="en-US" altLang="en-US" sz="2400">
                <a:latin typeface="Comic Sans MS" panose="030F0702030302020204" pitchFamily="66" charset="0"/>
                <a:cs typeface="Calibri" panose="020F0502020204030204" pitchFamily="34" charset="0"/>
              </a:rPr>
              <a:t> </a:t>
            </a:r>
            <a:r>
              <a:rPr lang="en-US" altLang="en-US" sz="2000">
                <a:latin typeface="Calibri" panose="020F0502020204030204" pitchFamily="34" charset="0"/>
                <a:cs typeface="Calibri" panose="020F0502020204030204" pitchFamily="34" charset="0"/>
              </a:rPr>
              <a:t>Budget adjustments or transfer</a:t>
            </a:r>
            <a:endParaRPr lang="en-US" altLang="en-US" sz="2000">
              <a:latin typeface="Comic Sans MS" panose="030F0702030302020204" pitchFamily="66" charset="0"/>
            </a:endParaRPr>
          </a:p>
          <a:p>
            <a:pPr lvl="1" eaLnBrk="1" hangingPunct="1">
              <a:buClr>
                <a:schemeClr val="tx1"/>
              </a:buClr>
              <a:buFontTx/>
              <a:buNone/>
            </a:pPr>
            <a:r>
              <a:rPr lang="en-US" altLang="en-US" sz="2000">
                <a:latin typeface="Calibri" panose="020F0502020204030204" pitchFamily="34" charset="0"/>
                <a:cs typeface="Calibri" panose="020F0502020204030204" pitchFamily="34" charset="0"/>
              </a:rPr>
              <a:t> Revenue or expense transfer</a:t>
            </a:r>
          </a:p>
          <a:p>
            <a:pPr lvl="1" eaLnBrk="1" hangingPunct="1">
              <a:buClr>
                <a:schemeClr val="tx1"/>
              </a:buClr>
              <a:buFontTx/>
              <a:buNone/>
            </a:pPr>
            <a:r>
              <a:rPr lang="en-US" altLang="en-US" sz="2000">
                <a:latin typeface="Calibri" panose="020F0502020204030204" pitchFamily="34" charset="0"/>
                <a:cs typeface="Calibri" panose="020F0502020204030204" pitchFamily="34" charset="0"/>
              </a:rPr>
              <a:t> Deposit receipts</a:t>
            </a:r>
          </a:p>
          <a:p>
            <a:pPr lvl="1" eaLnBrk="1" hangingPunct="1">
              <a:buClr>
                <a:schemeClr val="tx1"/>
              </a:buClr>
              <a:buFontTx/>
              <a:buNone/>
            </a:pPr>
            <a:r>
              <a:rPr lang="en-US" altLang="en-US" sz="2000">
                <a:latin typeface="Calibri" panose="020F0502020204030204" pitchFamily="34" charset="0"/>
                <a:cs typeface="Calibri" panose="020F0502020204030204" pitchFamily="34" charset="0"/>
              </a:rPr>
              <a:t> Remove inaccurate commitments from Organizations</a:t>
            </a:r>
          </a:p>
          <a:p>
            <a:pPr lvl="1" eaLnBrk="1" hangingPunct="1">
              <a:buClr>
                <a:schemeClr val="tx1"/>
              </a:buClr>
              <a:buFontTx/>
              <a:buNone/>
            </a:pPr>
            <a:endParaRPr lang="en-US" altLang="en-US" sz="1200">
              <a:latin typeface="Calibri" panose="020F0502020204030204" pitchFamily="34" charset="0"/>
              <a:cs typeface="Calibri" panose="020F0502020204030204" pitchFamily="34" charset="0"/>
            </a:endParaRPr>
          </a:p>
          <a:p>
            <a:pPr eaLnBrk="1" hangingPunct="1">
              <a:buClr>
                <a:schemeClr val="tx1"/>
              </a:buClr>
              <a:buFontTx/>
              <a:buNone/>
            </a:pPr>
            <a:r>
              <a:rPr lang="en-US" altLang="en-US" sz="2000" b="1">
                <a:solidFill>
                  <a:srgbClr val="0070C0"/>
                </a:solidFill>
                <a:latin typeface="Calibri" panose="020F0502020204030204" pitchFamily="34" charset="0"/>
                <a:cs typeface="Calibri" panose="020F0502020204030204" pitchFamily="34" charset="0"/>
              </a:rPr>
              <a:t>Which Banner Forms?</a:t>
            </a:r>
          </a:p>
          <a:p>
            <a:pPr eaLnBrk="1" hangingPunct="1">
              <a:buClr>
                <a:schemeClr val="tx1"/>
              </a:buClr>
              <a:buFontTx/>
              <a:buNone/>
            </a:pPr>
            <a:r>
              <a:rPr lang="en-US" altLang="en-US" sz="2000" b="1">
                <a:solidFill>
                  <a:srgbClr val="0070C0"/>
                </a:solidFill>
                <a:latin typeface="Calibri" panose="020F0502020204030204" pitchFamily="34" charset="0"/>
                <a:cs typeface="Calibri" panose="020F0502020204030204" pitchFamily="34" charset="0"/>
              </a:rPr>
              <a:t>	      </a:t>
            </a:r>
            <a:r>
              <a:rPr lang="en-US" altLang="en-US" sz="2000">
                <a:latin typeface="Calibri" panose="020F0502020204030204" pitchFamily="34" charset="0"/>
                <a:cs typeface="Calibri" panose="020F0502020204030204" pitchFamily="34" charset="0"/>
              </a:rPr>
              <a:t>FGAJVCM</a:t>
            </a:r>
          </a:p>
          <a:p>
            <a:pPr eaLnBrk="1" hangingPunct="1">
              <a:buClr>
                <a:schemeClr val="tx1"/>
              </a:buClr>
              <a:buFontTx/>
              <a:buNone/>
            </a:pPr>
            <a:r>
              <a:rPr lang="en-US" altLang="en-US" sz="2000">
                <a:latin typeface="Calibri" panose="020F0502020204030204" pitchFamily="34" charset="0"/>
                <a:cs typeface="Calibri" panose="020F0502020204030204" pitchFamily="34" charset="0"/>
              </a:rPr>
              <a:t>	      FGAJVCD</a:t>
            </a:r>
          </a:p>
        </p:txBody>
      </p:sp>
      <p:pic>
        <p:nvPicPr>
          <p:cNvPr id="3076" name="Picture 4" descr="vcucs"/>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a:xfrm>
            <a:off x="7772400" y="6172200"/>
            <a:ext cx="1371600" cy="685800"/>
          </a:xfrm>
          <a:noFill/>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76200"/>
            <a:ext cx="8229600" cy="609600"/>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Entering Cash Receipts</a:t>
            </a:r>
          </a:p>
        </p:txBody>
      </p:sp>
      <p:sp>
        <p:nvSpPr>
          <p:cNvPr id="21508" name="Rectangle 3"/>
          <p:cNvSpPr>
            <a:spLocks noGrp="1" noChangeArrowheads="1"/>
          </p:cNvSpPr>
          <p:nvPr>
            <p:ph type="body" idx="1"/>
          </p:nvPr>
        </p:nvSpPr>
        <p:spPr>
          <a:xfrm>
            <a:off x="457200" y="4191412"/>
            <a:ext cx="8229600" cy="2163667"/>
          </a:xfrm>
        </p:spPr>
        <p:txBody>
          <a:bodyPr/>
          <a:lstStyle/>
          <a:p>
            <a:pPr eaLnBrk="1" hangingPunct="1">
              <a:lnSpc>
                <a:spcPct val="80000"/>
              </a:lnSpc>
              <a:buClr>
                <a:schemeClr val="accent2"/>
              </a:buClr>
              <a:buFont typeface="+mj-lt"/>
              <a:buAutoNum type="arabicPeriod"/>
            </a:pPr>
            <a:r>
              <a:rPr lang="en-US" altLang="en-US" sz="1400" dirty="0">
                <a:latin typeface="Calibri" panose="020F0502020204030204" pitchFamily="34" charset="0"/>
                <a:cs typeface="Calibri" panose="020F0502020204030204" pitchFamily="34" charset="0"/>
              </a:rPr>
              <a:t>Go to Banner form FGAJVCM.  Click on Go.</a:t>
            </a:r>
          </a:p>
          <a:p>
            <a:pPr eaLnBrk="1" hangingPunct="1">
              <a:lnSpc>
                <a:spcPct val="80000"/>
              </a:lnSpc>
              <a:buClr>
                <a:schemeClr val="accent2"/>
              </a:buClr>
              <a:buFont typeface="+mj-lt"/>
              <a:buAutoNum type="arabicPeriod"/>
            </a:pPr>
            <a:r>
              <a:rPr lang="en-US" altLang="en-US" sz="1400" dirty="0">
                <a:latin typeface="Calibri" panose="020F0502020204030204" pitchFamily="34" charset="0"/>
                <a:cs typeface="Calibri" panose="020F0502020204030204" pitchFamily="34" charset="0"/>
              </a:rPr>
              <a:t>Transaction Date will auto-fill. Enter the Document Total. This is the total of all the transaction lines. Departmental cash receipt entries are one line per deposit. </a:t>
            </a:r>
          </a:p>
          <a:p>
            <a:pPr eaLnBrk="1" hangingPunct="1">
              <a:lnSpc>
                <a:spcPct val="80000"/>
              </a:lnSpc>
              <a:buClr>
                <a:schemeClr val="accent2"/>
              </a:buClr>
              <a:buFont typeface="+mj-lt"/>
              <a:buAutoNum type="arabicPeriod"/>
            </a:pPr>
            <a:r>
              <a:rPr lang="en-US" altLang="en-US" sz="1400" dirty="0">
                <a:latin typeface="Calibri" panose="020F0502020204030204" pitchFamily="34" charset="0"/>
                <a:cs typeface="Calibri" panose="020F0502020204030204" pitchFamily="34" charset="0"/>
              </a:rPr>
              <a:t>Type in your Rule Class Type: </a:t>
            </a:r>
            <a:r>
              <a:rPr lang="en-US" altLang="en-US" sz="1400" b="1" dirty="0">
                <a:solidFill>
                  <a:srgbClr val="0070C0"/>
                </a:solidFill>
                <a:latin typeface="Calibri" panose="020F0502020204030204" pitchFamily="34" charset="0"/>
                <a:cs typeface="Calibri" panose="020F0502020204030204" pitchFamily="34" charset="0"/>
              </a:rPr>
              <a:t>CCH, CCK, CDS, CMC, CMX</a:t>
            </a:r>
            <a:r>
              <a:rPr lang="en-US" altLang="en-US" sz="1400" dirty="0">
                <a:latin typeface="Calibri" panose="020F0502020204030204" pitchFamily="34" charset="0"/>
                <a:cs typeface="Calibri" panose="020F0502020204030204" pitchFamily="34" charset="0"/>
              </a:rPr>
              <a:t>. Bank is DP. Type in your description. For the Deposit field, enter the deposit slip number for cash/checks, or the cash collection point number (CCP) and deposit date for credit cards, in the format “CCPMMDD.” Budget Period field is blank. </a:t>
            </a:r>
          </a:p>
          <a:p>
            <a:pPr eaLnBrk="1" hangingPunct="1">
              <a:lnSpc>
                <a:spcPct val="80000"/>
              </a:lnSpc>
              <a:buClr>
                <a:schemeClr val="accent2"/>
              </a:buClr>
              <a:buFont typeface="+mj-lt"/>
              <a:buAutoNum type="arabicPeriod"/>
            </a:pPr>
            <a:r>
              <a:rPr lang="en-US" altLang="en-US" sz="1400" dirty="0">
                <a:latin typeface="Calibri" panose="020F0502020204030204" pitchFamily="34" charset="0"/>
                <a:cs typeface="Calibri" panose="020F0502020204030204" pitchFamily="34" charset="0"/>
              </a:rPr>
              <a:t>Click on Next Section down arrow.</a:t>
            </a:r>
          </a:p>
          <a:p>
            <a:pPr eaLnBrk="1" hangingPunct="1">
              <a:lnSpc>
                <a:spcPct val="80000"/>
              </a:lnSpc>
              <a:buClr>
                <a:schemeClr val="accent2"/>
              </a:buClr>
              <a:buFont typeface="+mj-lt"/>
              <a:buAutoNum type="arabicPeriod"/>
            </a:pPr>
            <a:r>
              <a:rPr lang="en-US" altLang="en-US" sz="1400" dirty="0">
                <a:latin typeface="Calibri" panose="020F0502020204030204" pitchFamily="34" charset="0"/>
                <a:cs typeface="Calibri" panose="020F0502020204030204" pitchFamily="34" charset="0"/>
              </a:rPr>
              <a:t>Tab to Index and enter the Org. Tab to Acct and enter account. Tab to amount and enter amount. </a:t>
            </a:r>
          </a:p>
          <a:p>
            <a:pPr eaLnBrk="1" hangingPunct="1">
              <a:lnSpc>
                <a:spcPct val="80000"/>
              </a:lnSpc>
              <a:buClr>
                <a:schemeClr val="accent2"/>
              </a:buClr>
              <a:buFont typeface="+mj-lt"/>
              <a:buAutoNum type="arabicPeriod"/>
            </a:pPr>
            <a:r>
              <a:rPr lang="en-US" altLang="en-US" sz="1400" dirty="0">
                <a:latin typeface="Calibri" panose="020F0502020204030204" pitchFamily="34" charset="0"/>
                <a:cs typeface="Calibri" panose="020F0502020204030204" pitchFamily="34" charset="0"/>
              </a:rPr>
              <a:t>For cash receipt entries, use the plus (+) and minus (-) indicators in the Debit/Credit field. Tab through the rest of the fields on the line. To move to the next line, press the down arrow key on your keyboard.</a:t>
            </a:r>
          </a:p>
        </p:txBody>
      </p:sp>
      <p:pic>
        <p:nvPicPr>
          <p:cNvPr id="21509"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B04D92BB-D1AE-7727-A27C-D1B51AE37ECF}"/>
              </a:ext>
            </a:extLst>
          </p:cNvPr>
          <p:cNvGrpSpPr/>
          <p:nvPr/>
        </p:nvGrpSpPr>
        <p:grpSpPr>
          <a:xfrm>
            <a:off x="597913" y="615156"/>
            <a:ext cx="7772400" cy="3499644"/>
            <a:chOff x="597913" y="615156"/>
            <a:chExt cx="7772400" cy="3499644"/>
          </a:xfrm>
        </p:grpSpPr>
        <p:pic>
          <p:nvPicPr>
            <p:cNvPr id="21506"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913" y="615156"/>
              <a:ext cx="7772400"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ounded Rectangle 17"/>
            <p:cNvSpPr>
              <a:spLocks noChangeArrowheads="1"/>
            </p:cNvSpPr>
            <p:nvPr/>
          </p:nvSpPr>
          <p:spPr bwMode="auto">
            <a:xfrm>
              <a:off x="6858000" y="2286000"/>
              <a:ext cx="152400" cy="152400"/>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9" name="Rectangle 18"/>
            <p:cNvSpPr/>
            <p:nvPr/>
          </p:nvSpPr>
          <p:spPr bwMode="auto">
            <a:xfrm>
              <a:off x="6934200" y="2286000"/>
              <a:ext cx="152400" cy="15240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en-US"/>
            </a:p>
          </p:txBody>
        </p:sp>
        <p:sp>
          <p:nvSpPr>
            <p:cNvPr id="21512" name="Oval 16"/>
            <p:cNvSpPr>
              <a:spLocks noChangeArrowheads="1"/>
            </p:cNvSpPr>
            <p:nvPr/>
          </p:nvSpPr>
          <p:spPr bwMode="auto">
            <a:xfrm>
              <a:off x="609600" y="2286000"/>
              <a:ext cx="3657600" cy="5334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1513" name="TextBox 17"/>
            <p:cNvSpPr txBox="1">
              <a:spLocks noChangeArrowheads="1"/>
            </p:cNvSpPr>
            <p:nvPr/>
          </p:nvSpPr>
          <p:spPr bwMode="auto">
            <a:xfrm>
              <a:off x="3810000" y="243840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5</a:t>
              </a:r>
            </a:p>
          </p:txBody>
        </p:sp>
        <p:sp>
          <p:nvSpPr>
            <p:cNvPr id="21514" name="Oval 18"/>
            <p:cNvSpPr>
              <a:spLocks noChangeArrowheads="1"/>
            </p:cNvSpPr>
            <p:nvPr/>
          </p:nvSpPr>
          <p:spPr bwMode="auto">
            <a:xfrm>
              <a:off x="5867400" y="2362200"/>
              <a:ext cx="685800" cy="5334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1515" name="TextBox 19"/>
            <p:cNvSpPr txBox="1">
              <a:spLocks noChangeArrowheads="1"/>
            </p:cNvSpPr>
            <p:nvPr/>
          </p:nvSpPr>
          <p:spPr bwMode="auto">
            <a:xfrm>
              <a:off x="6324600" y="2438400"/>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6</a:t>
              </a:r>
            </a:p>
          </p:txBody>
        </p:sp>
        <p:sp>
          <p:nvSpPr>
            <p:cNvPr id="21516" name="Oval 9"/>
            <p:cNvSpPr>
              <a:spLocks noChangeArrowheads="1"/>
            </p:cNvSpPr>
            <p:nvPr/>
          </p:nvSpPr>
          <p:spPr bwMode="auto">
            <a:xfrm>
              <a:off x="609600" y="1371600"/>
              <a:ext cx="1676400" cy="228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1517" name="TextBox 10"/>
            <p:cNvSpPr txBox="1">
              <a:spLocks noChangeArrowheads="1"/>
            </p:cNvSpPr>
            <p:nvPr/>
          </p:nvSpPr>
          <p:spPr bwMode="auto">
            <a:xfrm>
              <a:off x="1828800" y="1338263"/>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2</a:t>
              </a:r>
            </a:p>
          </p:txBody>
        </p:sp>
        <p:sp>
          <p:nvSpPr>
            <p:cNvPr id="21518" name="Oval 11"/>
            <p:cNvSpPr>
              <a:spLocks noChangeArrowheads="1"/>
            </p:cNvSpPr>
            <p:nvPr/>
          </p:nvSpPr>
          <p:spPr bwMode="auto">
            <a:xfrm>
              <a:off x="762000" y="1828800"/>
              <a:ext cx="3581400" cy="5334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1519" name="TextBox 13"/>
            <p:cNvSpPr txBox="1">
              <a:spLocks noChangeArrowheads="1"/>
            </p:cNvSpPr>
            <p:nvPr/>
          </p:nvSpPr>
          <p:spPr bwMode="auto">
            <a:xfrm>
              <a:off x="2590800" y="1871663"/>
              <a:ext cx="550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3</a:t>
              </a:r>
            </a:p>
          </p:txBody>
        </p:sp>
        <p:sp>
          <p:nvSpPr>
            <p:cNvPr id="21520" name="TextBox 15"/>
            <p:cNvSpPr txBox="1">
              <a:spLocks noChangeArrowheads="1"/>
            </p:cNvSpPr>
            <p:nvPr/>
          </p:nvSpPr>
          <p:spPr bwMode="auto">
            <a:xfrm>
              <a:off x="914400" y="3700463"/>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4</a:t>
              </a:r>
            </a:p>
          </p:txBody>
        </p:sp>
        <p:sp>
          <p:nvSpPr>
            <p:cNvPr id="21521" name="Oval 18"/>
            <p:cNvSpPr>
              <a:spLocks noChangeArrowheads="1"/>
            </p:cNvSpPr>
            <p:nvPr/>
          </p:nvSpPr>
          <p:spPr bwMode="auto">
            <a:xfrm>
              <a:off x="762000" y="3733800"/>
              <a:ext cx="457200" cy="3810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grpSp>
          <p:nvGrpSpPr>
            <p:cNvPr id="4" name="Group 3">
              <a:extLst>
                <a:ext uri="{FF2B5EF4-FFF2-40B4-BE49-F238E27FC236}">
                  <a16:creationId xmlns:a16="http://schemas.microsoft.com/office/drawing/2014/main" id="{6ED9E020-F4EA-316C-7187-A1B230BB0106}"/>
                </a:ext>
              </a:extLst>
            </p:cNvPr>
            <p:cNvGrpSpPr/>
            <p:nvPr/>
          </p:nvGrpSpPr>
          <p:grpSpPr>
            <a:xfrm>
              <a:off x="3695700" y="1916525"/>
              <a:ext cx="304800" cy="169277"/>
              <a:chOff x="3695700" y="1916525"/>
              <a:chExt cx="304800" cy="169277"/>
            </a:xfrm>
          </p:grpSpPr>
          <p:sp>
            <p:nvSpPr>
              <p:cNvPr id="3" name="Rectangle 2">
                <a:extLst>
                  <a:ext uri="{FF2B5EF4-FFF2-40B4-BE49-F238E27FC236}">
                    <a16:creationId xmlns:a16="http://schemas.microsoft.com/office/drawing/2014/main" id="{1BE26418-2D30-A7B2-894D-78DEAB922B7D}"/>
                  </a:ext>
                </a:extLst>
              </p:cNvPr>
              <p:cNvSpPr/>
              <p:nvPr/>
            </p:nvSpPr>
            <p:spPr bwMode="auto">
              <a:xfrm>
                <a:off x="3760839" y="1975104"/>
                <a:ext cx="147637" cy="54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sp>
            <p:nvSpPr>
              <p:cNvPr id="2" name="TextBox 1">
                <a:extLst>
                  <a:ext uri="{FF2B5EF4-FFF2-40B4-BE49-F238E27FC236}">
                    <a16:creationId xmlns:a16="http://schemas.microsoft.com/office/drawing/2014/main" id="{8E2B609F-9FAE-5217-F613-751B8F582E26}"/>
                  </a:ext>
                </a:extLst>
              </p:cNvPr>
              <p:cNvSpPr txBox="1"/>
              <p:nvPr/>
            </p:nvSpPr>
            <p:spPr>
              <a:xfrm>
                <a:off x="3695700" y="1916525"/>
                <a:ext cx="304800" cy="169277"/>
              </a:xfrm>
              <a:prstGeom prst="rect">
                <a:avLst/>
              </a:prstGeom>
              <a:noFill/>
            </p:spPr>
            <p:txBody>
              <a:bodyPr wrap="square" rtlCol="0">
                <a:spAutoFit/>
              </a:bodyPr>
              <a:lstStyle/>
              <a:p>
                <a:r>
                  <a:rPr lang="en-US" sz="500" dirty="0">
                    <a:solidFill>
                      <a:schemeClr val="tx1">
                        <a:lumMod val="50000"/>
                        <a:lumOff val="50000"/>
                      </a:schemeClr>
                    </a:solidFill>
                  </a:rPr>
                  <a:t>DP</a:t>
                </a:r>
              </a:p>
            </p:txBody>
          </p:sp>
        </p:grpSp>
      </p:gr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76200"/>
            <a:ext cx="8229600" cy="792163"/>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Entering Cash Receipts</a:t>
            </a:r>
          </a:p>
        </p:txBody>
      </p:sp>
      <p:sp>
        <p:nvSpPr>
          <p:cNvPr id="22531" name="Rectangle 3"/>
          <p:cNvSpPr>
            <a:spLocks noGrp="1" noChangeArrowheads="1"/>
          </p:cNvSpPr>
          <p:nvPr>
            <p:ph type="body" idx="1"/>
          </p:nvPr>
        </p:nvSpPr>
        <p:spPr>
          <a:xfrm>
            <a:off x="457200" y="1066800"/>
            <a:ext cx="8229600" cy="5059363"/>
          </a:xfrm>
        </p:spPr>
        <p:txBody>
          <a:bodyPr/>
          <a:lstStyle/>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a:p>
            <a:pPr eaLnBrk="1" hangingPunct="1">
              <a:buFont typeface="Arial" panose="020B0604020202020204" pitchFamily="34" charset="0"/>
              <a:buAutoNum type="arabicPeriod"/>
            </a:pPr>
            <a:endParaRPr lang="en-US" altLang="en-US" sz="1400" dirty="0">
              <a:latin typeface="Calibri" panose="020F0502020204030204" pitchFamily="34" charset="0"/>
              <a:cs typeface="Calibri" panose="020F0502020204030204" pitchFamily="34" charset="0"/>
            </a:endParaRPr>
          </a:p>
          <a:p>
            <a:pPr eaLnBrk="1" hangingPunct="1">
              <a:buFont typeface="Arial" panose="020B0604020202020204" pitchFamily="34" charset="0"/>
              <a:buAutoNum type="arabicPeriod"/>
            </a:pPr>
            <a:r>
              <a:rPr lang="en-US" altLang="en-US" sz="1400" dirty="0">
                <a:latin typeface="Calibri" panose="020F0502020204030204" pitchFamily="34" charset="0"/>
                <a:cs typeface="Calibri" panose="020F0502020204030204" pitchFamily="34" charset="0"/>
              </a:rPr>
              <a:t>After completing all lines, press the down arrow key on your keyboard to move to a blank line. Then press the up arrow on your keyboard to remove the line. This ensures that the last line of your entry will populate with </a:t>
            </a:r>
            <a:r>
              <a:rPr lang="en-US" altLang="en-US" sz="1400" b="1" dirty="0" err="1">
                <a:latin typeface="Calibri" panose="020F0502020204030204" pitchFamily="34" charset="0"/>
                <a:cs typeface="Calibri" panose="020F0502020204030204" pitchFamily="34" charset="0"/>
              </a:rPr>
              <a:t>Postable</a:t>
            </a:r>
            <a:r>
              <a:rPr lang="en-US" altLang="en-US" sz="1400" dirty="0">
                <a:latin typeface="Calibri" panose="020F0502020204030204" pitchFamily="34" charset="0"/>
                <a:cs typeface="Calibri" panose="020F0502020204030204" pitchFamily="34" charset="0"/>
              </a:rPr>
              <a:t> in the Status field.</a:t>
            </a:r>
          </a:p>
          <a:p>
            <a:pPr eaLnBrk="1" hangingPunct="1">
              <a:buFont typeface="Arial" panose="020B0604020202020204" pitchFamily="34" charset="0"/>
              <a:buAutoNum type="arabicPeriod"/>
            </a:pPr>
            <a:r>
              <a:rPr lang="en-US" altLang="en-US" sz="1400" dirty="0">
                <a:latin typeface="Calibri" panose="020F0502020204030204" pitchFamily="34" charset="0"/>
                <a:cs typeface="Calibri" panose="020F0502020204030204" pitchFamily="34" charset="0"/>
              </a:rPr>
              <a:t>Select </a:t>
            </a:r>
            <a:r>
              <a:rPr lang="en-US" altLang="en-US" sz="1400" b="1" dirty="0">
                <a:solidFill>
                  <a:srgbClr val="0070C0"/>
                </a:solidFill>
                <a:latin typeface="Calibri" panose="020F0502020204030204" pitchFamily="34" charset="0"/>
                <a:cs typeface="Calibri" panose="020F0502020204030204" pitchFamily="34" charset="0"/>
              </a:rPr>
              <a:t>Related&gt;Access Transaction Summary </a:t>
            </a:r>
            <a:r>
              <a:rPr lang="en-US" altLang="en-US" sz="1400" dirty="0">
                <a:latin typeface="Calibri" panose="020F0502020204030204" pitchFamily="34" charset="0"/>
                <a:cs typeface="Calibri" panose="020F0502020204030204" pitchFamily="34" charset="0"/>
              </a:rPr>
              <a:t>Info from the toolbar. </a:t>
            </a:r>
          </a:p>
          <a:p>
            <a:pPr eaLnBrk="1" hangingPunct="1">
              <a:buFont typeface="Arial" panose="020B0604020202020204" pitchFamily="34" charset="0"/>
              <a:buAutoNum type="arabicPeriod"/>
            </a:pPr>
            <a:endParaRPr lang="en-US" altLang="en-US" sz="14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dirty="0">
              <a:latin typeface="Calibri" panose="020F0502020204030204" pitchFamily="34" charset="0"/>
              <a:cs typeface="Calibri" panose="020F0502020204030204" pitchFamily="34" charset="0"/>
            </a:endParaRPr>
          </a:p>
        </p:txBody>
      </p:sp>
      <p:pic>
        <p:nvPicPr>
          <p:cNvPr id="22532"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6AE576E7-22B0-E6F2-C250-EDC454D20564}"/>
              </a:ext>
            </a:extLst>
          </p:cNvPr>
          <p:cNvGrpSpPr/>
          <p:nvPr/>
        </p:nvGrpSpPr>
        <p:grpSpPr>
          <a:xfrm>
            <a:off x="609600" y="757237"/>
            <a:ext cx="7772400" cy="2671763"/>
            <a:chOff x="609600" y="757237"/>
            <a:chExt cx="7772400" cy="2671763"/>
          </a:xfrm>
        </p:grpSpPr>
        <p:grpSp>
          <p:nvGrpSpPr>
            <p:cNvPr id="2" name="Group 1">
              <a:extLst>
                <a:ext uri="{FF2B5EF4-FFF2-40B4-BE49-F238E27FC236}">
                  <a16:creationId xmlns:a16="http://schemas.microsoft.com/office/drawing/2014/main" id="{2DE92479-A668-0D95-CF3D-FF2C9380757C}"/>
                </a:ext>
              </a:extLst>
            </p:cNvPr>
            <p:cNvGrpSpPr/>
            <p:nvPr/>
          </p:nvGrpSpPr>
          <p:grpSpPr>
            <a:xfrm>
              <a:off x="609600" y="757237"/>
              <a:ext cx="7772400" cy="2671763"/>
              <a:chOff x="609600" y="762000"/>
              <a:chExt cx="7772400" cy="2671763"/>
            </a:xfrm>
          </p:grpSpPr>
          <p:sp>
            <p:nvSpPr>
              <p:cNvPr id="6" name="Rectangle 5"/>
              <p:cNvSpPr/>
              <p:nvPr/>
            </p:nvSpPr>
            <p:spPr bwMode="auto">
              <a:xfrm>
                <a:off x="7010400" y="2286000"/>
                <a:ext cx="152400" cy="15240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en-US"/>
              </a:p>
            </p:txBody>
          </p:sp>
          <p:pic>
            <p:nvPicPr>
              <p:cNvPr id="22534"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838200"/>
                <a:ext cx="77724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Oval 18"/>
              <p:cNvSpPr>
                <a:spLocks noChangeArrowheads="1"/>
              </p:cNvSpPr>
              <p:nvPr/>
            </p:nvSpPr>
            <p:spPr bwMode="auto">
              <a:xfrm>
                <a:off x="7467600" y="762000"/>
                <a:ext cx="609600" cy="3810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2536" name="Oval 18"/>
              <p:cNvSpPr>
                <a:spLocks noChangeArrowheads="1"/>
              </p:cNvSpPr>
              <p:nvPr/>
            </p:nvSpPr>
            <p:spPr bwMode="auto">
              <a:xfrm>
                <a:off x="7086600" y="1295400"/>
                <a:ext cx="1143000" cy="3810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grpSp>
        <p:sp>
          <p:nvSpPr>
            <p:cNvPr id="10" name="Rectangle 9">
              <a:extLst>
                <a:ext uri="{FF2B5EF4-FFF2-40B4-BE49-F238E27FC236}">
                  <a16:creationId xmlns:a16="http://schemas.microsoft.com/office/drawing/2014/main" id="{C2050E1E-61CA-9F80-31DD-14A05445DCF0}"/>
                </a:ext>
              </a:extLst>
            </p:cNvPr>
            <p:cNvSpPr/>
            <p:nvPr/>
          </p:nvSpPr>
          <p:spPr bwMode="auto">
            <a:xfrm>
              <a:off x="3768695" y="2192922"/>
              <a:ext cx="150765" cy="640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sp>
          <p:nvSpPr>
            <p:cNvPr id="11" name="TextBox 10">
              <a:extLst>
                <a:ext uri="{FF2B5EF4-FFF2-40B4-BE49-F238E27FC236}">
                  <a16:creationId xmlns:a16="http://schemas.microsoft.com/office/drawing/2014/main" id="{9F69FB0A-325A-4209-3413-BAE41FE621E1}"/>
                </a:ext>
              </a:extLst>
            </p:cNvPr>
            <p:cNvSpPr txBox="1"/>
            <p:nvPr/>
          </p:nvSpPr>
          <p:spPr>
            <a:xfrm>
              <a:off x="3691677" y="2140287"/>
              <a:ext cx="304800" cy="169277"/>
            </a:xfrm>
            <a:prstGeom prst="rect">
              <a:avLst/>
            </a:prstGeom>
            <a:noFill/>
          </p:spPr>
          <p:txBody>
            <a:bodyPr wrap="square" rtlCol="0">
              <a:spAutoFit/>
            </a:bodyPr>
            <a:lstStyle/>
            <a:p>
              <a:r>
                <a:rPr lang="en-US" sz="500" dirty="0">
                  <a:solidFill>
                    <a:schemeClr val="tx1">
                      <a:lumMod val="50000"/>
                      <a:lumOff val="50000"/>
                    </a:schemeClr>
                  </a:solidFill>
                </a:rPr>
                <a:t>DP</a:t>
              </a:r>
            </a:p>
          </p:txBody>
        </p:sp>
      </p:gr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09600" y="152400"/>
            <a:ext cx="8229600" cy="533400"/>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Entering Cash Receipts</a:t>
            </a:r>
          </a:p>
        </p:txBody>
      </p:sp>
      <p:sp>
        <p:nvSpPr>
          <p:cNvPr id="23555" name="Rectangle 3"/>
          <p:cNvSpPr>
            <a:spLocks noGrp="1" noChangeArrowheads="1"/>
          </p:cNvSpPr>
          <p:nvPr>
            <p:ph type="body" idx="1"/>
          </p:nvPr>
        </p:nvSpPr>
        <p:spPr>
          <a:xfrm>
            <a:off x="457200" y="1066800"/>
            <a:ext cx="8229600" cy="5059363"/>
          </a:xfrm>
        </p:spPr>
        <p:txBody>
          <a:bodyPr/>
          <a:lstStyle/>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 typeface="Wingdings" panose="05000000000000000000" pitchFamily="2" charset="2"/>
              <a:buChar char="v"/>
            </a:pPr>
            <a:endParaRPr lang="en-US" altLang="en-US" sz="1400">
              <a:latin typeface="Calibri" panose="020F0502020204030204" pitchFamily="34" charset="0"/>
              <a:cs typeface="Calibri" panose="020F0502020204030204" pitchFamily="34" charset="0"/>
            </a:endParaRPr>
          </a:p>
          <a:p>
            <a:pPr eaLnBrk="1" hangingPunct="1">
              <a:buFont typeface="Arial" panose="020B0604020202020204" pitchFamily="34" charset="0"/>
              <a:buAutoNum type="arabicPeriod"/>
            </a:pPr>
            <a:r>
              <a:rPr lang="en-US" altLang="en-US" sz="1400">
                <a:latin typeface="Calibri" panose="020F0502020204030204" pitchFamily="34" charset="0"/>
                <a:cs typeface="Calibri" panose="020F0502020204030204" pitchFamily="34" charset="0"/>
              </a:rPr>
              <a:t>Review your entry on this form. Make sure the document total equals the document total you entered in the key block (first block).</a:t>
            </a:r>
          </a:p>
          <a:p>
            <a:pPr eaLnBrk="1" hangingPunct="1">
              <a:buFont typeface="Arial" panose="020B0604020202020204" pitchFamily="34" charset="0"/>
              <a:buAutoNum type="arabicPeriod"/>
            </a:pPr>
            <a:r>
              <a:rPr lang="en-US" altLang="en-US" sz="1400">
                <a:latin typeface="Calibri" panose="020F0502020204030204" pitchFamily="34" charset="0"/>
                <a:cs typeface="Calibri" panose="020F0502020204030204" pitchFamily="34" charset="0"/>
              </a:rPr>
              <a:t>Make sure that all lines of the transaction appear and that each has a status of </a:t>
            </a:r>
            <a:r>
              <a:rPr lang="en-US" altLang="en-US" sz="1400" b="1">
                <a:latin typeface="Calibri" panose="020F0502020204030204" pitchFamily="34" charset="0"/>
                <a:cs typeface="Calibri" panose="020F0502020204030204" pitchFamily="34" charset="0"/>
              </a:rPr>
              <a:t>Postable</a:t>
            </a:r>
            <a:r>
              <a:rPr lang="en-US" altLang="en-US" sz="1400">
                <a:latin typeface="Calibri" panose="020F0502020204030204" pitchFamily="34" charset="0"/>
                <a:cs typeface="Calibri" panose="020F0502020204030204" pitchFamily="34" charset="0"/>
              </a:rPr>
              <a:t>.</a:t>
            </a:r>
          </a:p>
          <a:p>
            <a:pPr eaLnBrk="1" hangingPunct="1">
              <a:buFont typeface="Arial" panose="020B0604020202020204" pitchFamily="34" charset="0"/>
              <a:buAutoNum type="arabicPeriod"/>
            </a:pPr>
            <a:r>
              <a:rPr lang="en-US" altLang="en-US" sz="1400">
                <a:latin typeface="Calibri" panose="020F0502020204030204" pitchFamily="34" charset="0"/>
                <a:cs typeface="Calibri" panose="020F0502020204030204" pitchFamily="34" charset="0"/>
              </a:rPr>
              <a:t>Click on </a:t>
            </a:r>
            <a:r>
              <a:rPr lang="en-US" altLang="en-US" sz="1400" b="1">
                <a:latin typeface="Calibri" panose="020F0502020204030204" pitchFamily="34" charset="0"/>
                <a:cs typeface="Calibri" panose="020F0502020204030204" pitchFamily="34" charset="0"/>
              </a:rPr>
              <a:t>Cancel</a:t>
            </a:r>
            <a:r>
              <a:rPr lang="en-US" altLang="en-US" sz="1400">
                <a:latin typeface="Calibri" panose="020F0502020204030204" pitchFamily="34" charset="0"/>
                <a:cs typeface="Calibri" panose="020F0502020204030204" pitchFamily="34" charset="0"/>
              </a:rPr>
              <a:t> at the bottom of the page to exit the form. </a:t>
            </a:r>
          </a:p>
          <a:p>
            <a:pPr eaLnBrk="1" hangingPunct="1">
              <a:buFont typeface="Arial" panose="020B0604020202020204" pitchFamily="34" charset="0"/>
              <a:buAutoNum type="arabicPeriod"/>
            </a:pPr>
            <a:endParaRPr lang="en-US" altLang="en-US" sz="1400">
              <a:latin typeface="Calibri" panose="020F0502020204030204" pitchFamily="34" charset="0"/>
              <a:cs typeface="Calibri" panose="020F0502020204030204" pitchFamily="34" charset="0"/>
            </a:endParaRPr>
          </a:p>
        </p:txBody>
      </p:sp>
      <p:pic>
        <p:nvPicPr>
          <p:cNvPr id="23556"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EFFC61AB-4E83-4FCE-A9A6-867A01A130F3}"/>
              </a:ext>
            </a:extLst>
          </p:cNvPr>
          <p:cNvGrpSpPr/>
          <p:nvPr/>
        </p:nvGrpSpPr>
        <p:grpSpPr>
          <a:xfrm>
            <a:off x="533400" y="762000"/>
            <a:ext cx="7924800" cy="3581400"/>
            <a:chOff x="533400" y="762000"/>
            <a:chExt cx="7924800" cy="3581400"/>
          </a:xfrm>
        </p:grpSpPr>
        <p:pic>
          <p:nvPicPr>
            <p:cNvPr id="23557"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762000"/>
              <a:ext cx="77724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Group 12"/>
            <p:cNvGrpSpPr>
              <a:grpSpLocks/>
            </p:cNvGrpSpPr>
            <p:nvPr/>
          </p:nvGrpSpPr>
          <p:grpSpPr bwMode="auto">
            <a:xfrm>
              <a:off x="533400" y="914400"/>
              <a:ext cx="7696200" cy="3429000"/>
              <a:chOff x="533400" y="914400"/>
              <a:chExt cx="7696200" cy="3429000"/>
            </a:xfrm>
          </p:grpSpPr>
          <p:sp>
            <p:nvSpPr>
              <p:cNvPr id="23559" name="Oval 5"/>
              <p:cNvSpPr>
                <a:spLocks noChangeArrowheads="1"/>
              </p:cNvSpPr>
              <p:nvPr/>
            </p:nvSpPr>
            <p:spPr bwMode="auto">
              <a:xfrm>
                <a:off x="7010400" y="1371600"/>
                <a:ext cx="1219200" cy="609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3560" name="TextBox 6"/>
              <p:cNvSpPr txBox="1">
                <a:spLocks noChangeArrowheads="1"/>
              </p:cNvSpPr>
              <p:nvPr/>
            </p:nvSpPr>
            <p:spPr bwMode="auto">
              <a:xfrm>
                <a:off x="7239000" y="1566862"/>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a:solidFill>
                      <a:srgbClr val="FF0000"/>
                    </a:solidFill>
                    <a:latin typeface="Calibri" panose="020F0502020204030204" pitchFamily="34" charset="0"/>
                    <a:cs typeface="Calibri" panose="020F0502020204030204" pitchFamily="34" charset="0"/>
                  </a:rPr>
                  <a:t>1</a:t>
                </a:r>
              </a:p>
            </p:txBody>
          </p:sp>
          <p:sp>
            <p:nvSpPr>
              <p:cNvPr id="23561" name="Oval 7"/>
              <p:cNvSpPr>
                <a:spLocks noChangeArrowheads="1"/>
              </p:cNvSpPr>
              <p:nvPr/>
            </p:nvSpPr>
            <p:spPr bwMode="auto">
              <a:xfrm>
                <a:off x="533400" y="1143000"/>
                <a:ext cx="838200" cy="10668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3562" name="TextBox 8"/>
              <p:cNvSpPr txBox="1">
                <a:spLocks noChangeArrowheads="1"/>
              </p:cNvSpPr>
              <p:nvPr/>
            </p:nvSpPr>
            <p:spPr bwMode="auto">
              <a:xfrm>
                <a:off x="838200" y="1905000"/>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a:solidFill>
                      <a:srgbClr val="FF0000"/>
                    </a:solidFill>
                    <a:latin typeface="Calibri" panose="020F0502020204030204" pitchFamily="34" charset="0"/>
                    <a:cs typeface="Calibri" panose="020F0502020204030204" pitchFamily="34" charset="0"/>
                  </a:rPr>
                  <a:t>2</a:t>
                </a:r>
              </a:p>
            </p:txBody>
          </p:sp>
          <p:sp>
            <p:nvSpPr>
              <p:cNvPr id="23563" name="Oval 9"/>
              <p:cNvSpPr>
                <a:spLocks noChangeArrowheads="1"/>
              </p:cNvSpPr>
              <p:nvPr/>
            </p:nvSpPr>
            <p:spPr bwMode="auto">
              <a:xfrm>
                <a:off x="7772400" y="3810000"/>
                <a:ext cx="457200" cy="5334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3564" name="TextBox 10"/>
              <p:cNvSpPr txBox="1">
                <a:spLocks noChangeArrowheads="1"/>
              </p:cNvSpPr>
              <p:nvPr/>
            </p:nvSpPr>
            <p:spPr bwMode="auto">
              <a:xfrm>
                <a:off x="7924800" y="3810000"/>
                <a:ext cx="1524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a:solidFill>
                      <a:srgbClr val="FF0000"/>
                    </a:solidFill>
                    <a:latin typeface="Calibri" panose="020F0502020204030204" pitchFamily="34" charset="0"/>
                    <a:cs typeface="Calibri" panose="020F0502020204030204" pitchFamily="34" charset="0"/>
                  </a:rPr>
                  <a:t>3</a:t>
                </a:r>
              </a:p>
            </p:txBody>
          </p:sp>
          <p:sp>
            <p:nvSpPr>
              <p:cNvPr id="23565" name="Oval 5"/>
              <p:cNvSpPr>
                <a:spLocks noChangeArrowheads="1"/>
              </p:cNvSpPr>
              <p:nvPr/>
            </p:nvSpPr>
            <p:spPr bwMode="auto">
              <a:xfrm>
                <a:off x="2514600" y="914400"/>
                <a:ext cx="1219200" cy="3810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3566" name="TextBox 6"/>
              <p:cNvSpPr txBox="1">
                <a:spLocks noChangeArrowheads="1"/>
              </p:cNvSpPr>
              <p:nvPr/>
            </p:nvSpPr>
            <p:spPr bwMode="auto">
              <a:xfrm>
                <a:off x="3429000" y="99060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a:solidFill>
                      <a:srgbClr val="FF0000"/>
                    </a:solidFill>
                    <a:latin typeface="Calibri" panose="020F0502020204030204" pitchFamily="34" charset="0"/>
                    <a:cs typeface="Calibri" panose="020F0502020204030204" pitchFamily="34" charset="0"/>
                  </a:rPr>
                  <a:t>1</a:t>
                </a:r>
              </a:p>
            </p:txBody>
          </p:sp>
        </p:grpSp>
      </p:gr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229600" cy="685800"/>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Entering Cash Receipts</a:t>
            </a:r>
          </a:p>
        </p:txBody>
      </p:sp>
      <p:sp>
        <p:nvSpPr>
          <p:cNvPr id="24579" name="Rectangle 3"/>
          <p:cNvSpPr>
            <a:spLocks noGrp="1" noChangeArrowheads="1"/>
          </p:cNvSpPr>
          <p:nvPr>
            <p:ph type="body" idx="1"/>
          </p:nvPr>
        </p:nvSpPr>
        <p:spPr>
          <a:xfrm>
            <a:off x="838200" y="1066800"/>
            <a:ext cx="7467600" cy="5059363"/>
          </a:xfrm>
        </p:spPr>
        <p:txBody>
          <a:bodyPr/>
          <a:lstStyle/>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lnSpc>
                <a:spcPct val="80000"/>
              </a:lnSpc>
              <a:buClr>
                <a:schemeClr val="accent2"/>
              </a:buClr>
              <a:buFontTx/>
              <a:buNone/>
            </a:pPr>
            <a:endParaRPr lang="en-US" altLang="en-US" sz="1400">
              <a:latin typeface="Calibri" panose="020F0502020204030204" pitchFamily="34" charset="0"/>
              <a:cs typeface="Calibri" panose="020F0502020204030204" pitchFamily="34" charset="0"/>
            </a:endParaRPr>
          </a:p>
          <a:p>
            <a:pPr eaLnBrk="1" hangingPunct="1">
              <a:buFontTx/>
              <a:buNone/>
            </a:pPr>
            <a:endParaRPr lang="en-US" altLang="en-US" sz="1400">
              <a:latin typeface="Calibri" panose="020F0502020204030204" pitchFamily="34" charset="0"/>
              <a:cs typeface="Calibri" panose="020F0502020204030204" pitchFamily="34" charset="0"/>
            </a:endParaRPr>
          </a:p>
          <a:p>
            <a:pPr eaLnBrk="1" hangingPunct="1">
              <a:buFontTx/>
              <a:buNone/>
            </a:pPr>
            <a:endParaRPr lang="en-US" altLang="en-US" sz="1400">
              <a:latin typeface="Calibri" panose="020F0502020204030204" pitchFamily="34" charset="0"/>
              <a:cs typeface="Calibri" panose="020F0502020204030204" pitchFamily="34" charset="0"/>
            </a:endParaRPr>
          </a:p>
          <a:p>
            <a:pPr eaLnBrk="1" hangingPunct="1">
              <a:buFontTx/>
              <a:buAutoNum type="arabicPeriod"/>
            </a:pPr>
            <a:r>
              <a:rPr lang="en-US" altLang="en-US" sz="1400">
                <a:latin typeface="Calibri" panose="020F0502020204030204" pitchFamily="34" charset="0"/>
                <a:cs typeface="Calibri" panose="020F0502020204030204" pitchFamily="34" charset="0"/>
              </a:rPr>
              <a:t>At this point , you can click on the Save icon on the toolbar. This is only necessary if you are not going to submit the journal voucher at this time. If you are ready to submit, click on </a:t>
            </a:r>
            <a:r>
              <a:rPr lang="en-US" altLang="en-US" sz="1400" b="1">
                <a:latin typeface="Calibri" panose="020F0502020204030204" pitchFamily="34" charset="0"/>
                <a:cs typeface="Calibri" panose="020F0502020204030204" pitchFamily="34" charset="0"/>
              </a:rPr>
              <a:t>Next Section </a:t>
            </a:r>
            <a:r>
              <a:rPr lang="en-US" altLang="en-US" sz="1400">
                <a:latin typeface="Calibri" panose="020F0502020204030204" pitchFamily="34" charset="0"/>
                <a:cs typeface="Calibri" panose="020F0502020204030204" pitchFamily="34" charset="0"/>
              </a:rPr>
              <a:t>down arrow.</a:t>
            </a:r>
          </a:p>
          <a:p>
            <a:pPr eaLnBrk="1" hangingPunct="1">
              <a:buFontTx/>
              <a:buAutoNum type="arabicPeriod"/>
            </a:pPr>
            <a:r>
              <a:rPr lang="en-US" altLang="en-US" sz="1400">
                <a:latin typeface="Calibri" panose="020F0502020204030204" pitchFamily="34" charset="0"/>
                <a:cs typeface="Calibri" panose="020F0502020204030204" pitchFamily="34" charset="0"/>
              </a:rPr>
              <a:t>Click on </a:t>
            </a:r>
            <a:r>
              <a:rPr lang="en-US" altLang="en-US" sz="1400" b="1">
                <a:latin typeface="Calibri" panose="020F0502020204030204" pitchFamily="34" charset="0"/>
                <a:cs typeface="Calibri" panose="020F0502020204030204" pitchFamily="34" charset="0"/>
              </a:rPr>
              <a:t>Complete</a:t>
            </a:r>
            <a:r>
              <a:rPr lang="en-US" altLang="en-US" sz="1400">
                <a:latin typeface="Calibri" panose="020F0502020204030204" pitchFamily="34" charset="0"/>
                <a:cs typeface="Calibri" panose="020F0502020204030204" pitchFamily="34" charset="0"/>
              </a:rPr>
              <a:t> to submit the cash receipt entry.</a:t>
            </a:r>
          </a:p>
          <a:p>
            <a:pPr eaLnBrk="1" hangingPunct="1">
              <a:buFontTx/>
              <a:buAutoNum type="arabicPeriod"/>
            </a:pPr>
            <a:endParaRPr lang="en-US" altLang="en-US" sz="1400">
              <a:latin typeface="Calibri" panose="020F0502020204030204" pitchFamily="34" charset="0"/>
              <a:cs typeface="Calibri" panose="020F0502020204030204" pitchFamily="34" charset="0"/>
            </a:endParaRPr>
          </a:p>
          <a:p>
            <a:pPr eaLnBrk="1" hangingPunct="1">
              <a:buFontTx/>
              <a:buAutoNum type="arabicPeriod"/>
            </a:pPr>
            <a:endParaRPr lang="en-US" altLang="en-US" sz="1400">
              <a:latin typeface="Calibri" panose="020F0502020204030204" pitchFamily="34" charset="0"/>
              <a:cs typeface="Calibri" panose="020F0502020204030204" pitchFamily="34" charset="0"/>
            </a:endParaRPr>
          </a:p>
          <a:p>
            <a:pPr eaLnBrk="1" hangingPunct="1">
              <a:buFontTx/>
              <a:buNone/>
            </a:pPr>
            <a:endParaRPr lang="en-US" altLang="en-US" sz="1400">
              <a:latin typeface="Calibri" panose="020F0502020204030204" pitchFamily="34" charset="0"/>
              <a:cs typeface="Calibri" panose="020F0502020204030204" pitchFamily="34" charset="0"/>
            </a:endParaRPr>
          </a:p>
        </p:txBody>
      </p:sp>
      <p:pic>
        <p:nvPicPr>
          <p:cNvPr id="24580"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897626F8-EA5E-B636-55C2-A1F2AC57EF6A}"/>
              </a:ext>
            </a:extLst>
          </p:cNvPr>
          <p:cNvGrpSpPr/>
          <p:nvPr/>
        </p:nvGrpSpPr>
        <p:grpSpPr>
          <a:xfrm>
            <a:off x="533400" y="914400"/>
            <a:ext cx="7924800" cy="3581400"/>
            <a:chOff x="533400" y="914400"/>
            <a:chExt cx="7924800" cy="3581400"/>
          </a:xfrm>
        </p:grpSpPr>
        <p:grpSp>
          <p:nvGrpSpPr>
            <p:cNvPr id="2" name="Group 1">
              <a:extLst>
                <a:ext uri="{FF2B5EF4-FFF2-40B4-BE49-F238E27FC236}">
                  <a16:creationId xmlns:a16="http://schemas.microsoft.com/office/drawing/2014/main" id="{10CC7C1A-458F-7273-E463-4B02B43C07B3}"/>
                </a:ext>
              </a:extLst>
            </p:cNvPr>
            <p:cNvGrpSpPr/>
            <p:nvPr/>
          </p:nvGrpSpPr>
          <p:grpSpPr>
            <a:xfrm>
              <a:off x="533400" y="914400"/>
              <a:ext cx="7924800" cy="3581400"/>
              <a:chOff x="533400" y="914400"/>
              <a:chExt cx="7924800" cy="3581400"/>
            </a:xfrm>
          </p:grpSpPr>
          <p:sp>
            <p:nvSpPr>
              <p:cNvPr id="10" name="Rectangle 9"/>
              <p:cNvSpPr/>
              <p:nvPr/>
            </p:nvSpPr>
            <p:spPr bwMode="auto">
              <a:xfrm>
                <a:off x="6553200" y="2057400"/>
                <a:ext cx="152400" cy="152400"/>
              </a:xfrm>
              <a:prstGeom prst="rect">
                <a:avLst/>
              </a:prstGeom>
              <a:solidFill>
                <a:schemeClr val="bg1"/>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en-US"/>
              </a:p>
            </p:txBody>
          </p:sp>
          <p:pic>
            <p:nvPicPr>
              <p:cNvPr id="2458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914400"/>
                <a:ext cx="77724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3" name="Group 11"/>
              <p:cNvGrpSpPr>
                <a:grpSpLocks/>
              </p:cNvGrpSpPr>
              <p:nvPr/>
            </p:nvGrpSpPr>
            <p:grpSpPr bwMode="auto">
              <a:xfrm>
                <a:off x="533400" y="3048000"/>
                <a:ext cx="685800" cy="1447800"/>
                <a:chOff x="533400" y="2971800"/>
                <a:chExt cx="685800" cy="1447800"/>
              </a:xfrm>
            </p:grpSpPr>
            <p:sp>
              <p:nvSpPr>
                <p:cNvPr id="24584" name="Oval 5"/>
                <p:cNvSpPr>
                  <a:spLocks noChangeArrowheads="1"/>
                </p:cNvSpPr>
                <p:nvPr/>
              </p:nvSpPr>
              <p:spPr bwMode="auto">
                <a:xfrm>
                  <a:off x="533400" y="2971800"/>
                  <a:ext cx="609600" cy="7620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4585" name="Oval 5"/>
                <p:cNvSpPr>
                  <a:spLocks noChangeArrowheads="1"/>
                </p:cNvSpPr>
                <p:nvPr/>
              </p:nvSpPr>
              <p:spPr bwMode="auto">
                <a:xfrm>
                  <a:off x="838200" y="3962400"/>
                  <a:ext cx="381000" cy="4572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4586" name="TextBox 6"/>
                <p:cNvSpPr txBox="1">
                  <a:spLocks noChangeArrowheads="1"/>
                </p:cNvSpPr>
                <p:nvPr/>
              </p:nvSpPr>
              <p:spPr bwMode="auto">
                <a:xfrm>
                  <a:off x="685800" y="3471862"/>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2</a:t>
                  </a:r>
                </a:p>
              </p:txBody>
            </p:sp>
            <p:sp>
              <p:nvSpPr>
                <p:cNvPr id="24587" name="TextBox 6"/>
                <p:cNvSpPr txBox="1">
                  <a:spLocks noChangeArrowheads="1"/>
                </p:cNvSpPr>
                <p:nvPr/>
              </p:nvSpPr>
              <p:spPr bwMode="auto">
                <a:xfrm>
                  <a:off x="914400" y="3929062"/>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1</a:t>
                  </a:r>
                </a:p>
              </p:txBody>
            </p:sp>
          </p:grpSp>
        </p:grpSp>
        <p:grpSp>
          <p:nvGrpSpPr>
            <p:cNvPr id="3" name="Group 2">
              <a:extLst>
                <a:ext uri="{FF2B5EF4-FFF2-40B4-BE49-F238E27FC236}">
                  <a16:creationId xmlns:a16="http://schemas.microsoft.com/office/drawing/2014/main" id="{B8B17CD8-F9B1-10B8-5901-D53CC56842F4}"/>
                </a:ext>
              </a:extLst>
            </p:cNvPr>
            <p:cNvGrpSpPr/>
            <p:nvPr/>
          </p:nvGrpSpPr>
          <p:grpSpPr>
            <a:xfrm>
              <a:off x="3733800" y="2209800"/>
              <a:ext cx="304800" cy="169277"/>
              <a:chOff x="3695700" y="1916525"/>
              <a:chExt cx="304800" cy="169277"/>
            </a:xfrm>
          </p:grpSpPr>
          <p:sp>
            <p:nvSpPr>
              <p:cNvPr id="4" name="Rectangle 3">
                <a:extLst>
                  <a:ext uri="{FF2B5EF4-FFF2-40B4-BE49-F238E27FC236}">
                    <a16:creationId xmlns:a16="http://schemas.microsoft.com/office/drawing/2014/main" id="{90CA7DA3-4EC3-270B-2897-F6D6A08D2046}"/>
                  </a:ext>
                </a:extLst>
              </p:cNvPr>
              <p:cNvSpPr/>
              <p:nvPr/>
            </p:nvSpPr>
            <p:spPr bwMode="auto">
              <a:xfrm>
                <a:off x="3760839" y="1975104"/>
                <a:ext cx="147637" cy="54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sp>
            <p:nvSpPr>
              <p:cNvPr id="5" name="TextBox 4">
                <a:extLst>
                  <a:ext uri="{FF2B5EF4-FFF2-40B4-BE49-F238E27FC236}">
                    <a16:creationId xmlns:a16="http://schemas.microsoft.com/office/drawing/2014/main" id="{FDB70B2C-CE2F-1417-9BBE-F3AEA0B37187}"/>
                  </a:ext>
                </a:extLst>
              </p:cNvPr>
              <p:cNvSpPr txBox="1"/>
              <p:nvPr/>
            </p:nvSpPr>
            <p:spPr>
              <a:xfrm>
                <a:off x="3695700" y="1916525"/>
                <a:ext cx="304800" cy="169277"/>
              </a:xfrm>
              <a:prstGeom prst="rect">
                <a:avLst/>
              </a:prstGeom>
              <a:noFill/>
            </p:spPr>
            <p:txBody>
              <a:bodyPr wrap="square" rtlCol="0">
                <a:spAutoFit/>
              </a:bodyPr>
              <a:lstStyle/>
              <a:p>
                <a:r>
                  <a:rPr lang="en-US" sz="500" dirty="0">
                    <a:solidFill>
                      <a:schemeClr val="tx1">
                        <a:lumMod val="50000"/>
                        <a:lumOff val="50000"/>
                      </a:schemeClr>
                    </a:solidFill>
                  </a:rPr>
                  <a:t>DP</a:t>
                </a:r>
              </a:p>
            </p:txBody>
          </p:sp>
        </p:grpSp>
      </p:gr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533400"/>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Removing a PO Encumbrance</a:t>
            </a:r>
          </a:p>
        </p:txBody>
      </p:sp>
      <p:sp>
        <p:nvSpPr>
          <p:cNvPr id="25603" name="Rectangle 3"/>
          <p:cNvSpPr>
            <a:spLocks noGrp="1" noChangeArrowheads="1"/>
          </p:cNvSpPr>
          <p:nvPr>
            <p:ph type="body" idx="1"/>
          </p:nvPr>
        </p:nvSpPr>
        <p:spPr>
          <a:xfrm>
            <a:off x="457200" y="685800"/>
            <a:ext cx="8382000" cy="5638800"/>
          </a:xfrm>
        </p:spPr>
        <p:txBody>
          <a:bodyPr/>
          <a:lstStyle/>
          <a:p>
            <a:pPr eaLnBrk="1" hangingPunct="1">
              <a:lnSpc>
                <a:spcPct val="90000"/>
              </a:lnSpc>
              <a:buFontTx/>
              <a:buNone/>
            </a:pPr>
            <a:r>
              <a:rPr lang="en-US" altLang="en-US" sz="1600" dirty="0">
                <a:latin typeface="Calibri" panose="020F0502020204030204" pitchFamily="34" charset="0"/>
                <a:cs typeface="Calibri" panose="020F0502020204030204" pitchFamily="34" charset="0"/>
              </a:rPr>
              <a:t>	There are instances where an encumbrance (purchase order, manual encumbrance, etc.) needs to be removed manually. For instance, a purchase order may not have liquidated fully.	</a:t>
            </a:r>
          </a:p>
          <a:p>
            <a:pPr eaLnBrk="1" hangingPunct="1">
              <a:lnSpc>
                <a:spcPct val="90000"/>
              </a:lnSpc>
              <a:buFontTx/>
              <a:buNone/>
            </a:pPr>
            <a:r>
              <a:rPr lang="en-US" altLang="en-US" sz="1600" dirty="0">
                <a:latin typeface="Calibri" panose="020F0502020204030204" pitchFamily="34" charset="0"/>
                <a:cs typeface="Calibri" panose="020F0502020204030204" pitchFamily="34" charset="0"/>
              </a:rPr>
              <a:t>	First, you will need to find out some specific information about the encumbrance you want to remove. Go to form </a:t>
            </a:r>
            <a:r>
              <a:rPr lang="en-US" altLang="en-US" sz="1600" dirty="0">
                <a:solidFill>
                  <a:srgbClr val="0070C0"/>
                </a:solidFill>
                <a:latin typeface="Calibri" panose="020F0502020204030204" pitchFamily="34" charset="0"/>
                <a:cs typeface="Calibri" panose="020F0502020204030204" pitchFamily="34" charset="0"/>
              </a:rPr>
              <a:t>FGIENCD</a:t>
            </a:r>
            <a:r>
              <a:rPr lang="en-US" altLang="en-US" sz="1600" dirty="0">
                <a:latin typeface="Calibri" panose="020F0502020204030204" pitchFamily="34" charset="0"/>
                <a:cs typeface="Calibri" panose="020F0502020204030204" pitchFamily="34" charset="0"/>
              </a:rPr>
              <a:t> and enter the PO number. Click on Go.</a:t>
            </a:r>
          </a:p>
        </p:txBody>
      </p:sp>
      <p:pic>
        <p:nvPicPr>
          <p:cNvPr id="25604"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2362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52400"/>
            <a:ext cx="8229600" cy="533400"/>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Removing a PO Encumbrance</a:t>
            </a:r>
          </a:p>
        </p:txBody>
      </p:sp>
      <p:sp>
        <p:nvSpPr>
          <p:cNvPr id="26627" name="Rectangle 3"/>
          <p:cNvSpPr>
            <a:spLocks noGrp="1" noChangeArrowheads="1"/>
          </p:cNvSpPr>
          <p:nvPr>
            <p:ph type="body" idx="1"/>
          </p:nvPr>
        </p:nvSpPr>
        <p:spPr>
          <a:xfrm>
            <a:off x="838200" y="685800"/>
            <a:ext cx="7620000" cy="5257800"/>
          </a:xfrm>
        </p:spPr>
        <p:txBody>
          <a:bodyPr/>
          <a:lstStyle/>
          <a:p>
            <a:pPr eaLnBrk="1" hangingPunct="1">
              <a:lnSpc>
                <a:spcPct val="90000"/>
              </a:lnSpc>
              <a:buFontTx/>
              <a:buNone/>
            </a:pPr>
            <a:r>
              <a:rPr lang="en-US" altLang="en-US" sz="1600" dirty="0">
                <a:latin typeface="Calibri" panose="020F0502020204030204" pitchFamily="34" charset="0"/>
                <a:cs typeface="Calibri" panose="020F0502020204030204" pitchFamily="34" charset="0"/>
              </a:rPr>
              <a:t>	From this form, note the </a:t>
            </a:r>
            <a:r>
              <a:rPr lang="en-US" altLang="en-US" sz="1600" b="1" dirty="0">
                <a:latin typeface="Calibri" panose="020F0502020204030204" pitchFamily="34" charset="0"/>
                <a:cs typeface="Calibri" panose="020F0502020204030204" pitchFamily="34" charset="0"/>
              </a:rPr>
              <a:t>Org</a:t>
            </a:r>
            <a:r>
              <a:rPr lang="en-US" altLang="en-US" sz="1600"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item number</a:t>
            </a:r>
            <a:r>
              <a:rPr lang="en-US" altLang="en-US" sz="1600"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sequence number</a:t>
            </a:r>
            <a:r>
              <a:rPr lang="en-US" altLang="en-US" sz="1600"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account</a:t>
            </a:r>
            <a:r>
              <a:rPr lang="en-US" altLang="en-US" sz="1600" dirty="0">
                <a:latin typeface="Calibri" panose="020F0502020204030204" pitchFamily="34" charset="0"/>
                <a:cs typeface="Calibri" panose="020F0502020204030204" pitchFamily="34" charset="0"/>
              </a:rPr>
              <a:t>, </a:t>
            </a:r>
            <a:r>
              <a:rPr lang="en-US" altLang="en-US" sz="1600" b="1" dirty="0">
                <a:latin typeface="Calibri" panose="020F0502020204030204" pitchFamily="34" charset="0"/>
                <a:cs typeface="Calibri" panose="020F0502020204030204" pitchFamily="34" charset="0"/>
              </a:rPr>
              <a:t>balance</a:t>
            </a:r>
            <a:r>
              <a:rPr lang="en-US" altLang="en-US" sz="1600" dirty="0">
                <a:latin typeface="Calibri" panose="020F0502020204030204" pitchFamily="34" charset="0"/>
                <a:cs typeface="Calibri" panose="020F0502020204030204" pitchFamily="34" charset="0"/>
              </a:rPr>
              <a:t> and whether the </a:t>
            </a:r>
            <a:r>
              <a:rPr lang="en-US" altLang="en-US" sz="1600" b="1" dirty="0">
                <a:latin typeface="Calibri" panose="020F0502020204030204" pitchFamily="34" charset="0"/>
                <a:cs typeface="Calibri" panose="020F0502020204030204" pitchFamily="34" charset="0"/>
              </a:rPr>
              <a:t>Index</a:t>
            </a:r>
            <a:r>
              <a:rPr lang="en-US" altLang="en-US" sz="1600" dirty="0">
                <a:latin typeface="Calibri" panose="020F0502020204030204" pitchFamily="34" charset="0"/>
                <a:cs typeface="Calibri" panose="020F0502020204030204" pitchFamily="34" charset="0"/>
              </a:rPr>
              <a:t> field is populated. You’ll need this information to enter on Banner form </a:t>
            </a:r>
            <a:r>
              <a:rPr lang="en-US" altLang="en-US" sz="1600" b="1" dirty="0">
                <a:solidFill>
                  <a:srgbClr val="0070C0"/>
                </a:solidFill>
                <a:latin typeface="Calibri" panose="020F0502020204030204" pitchFamily="34" charset="0"/>
                <a:cs typeface="Calibri" panose="020F0502020204030204" pitchFamily="34" charset="0"/>
              </a:rPr>
              <a:t>FGAJVCD</a:t>
            </a:r>
            <a:r>
              <a:rPr lang="en-US" altLang="en-US" sz="1600" dirty="0">
                <a:latin typeface="Calibri" panose="020F0502020204030204" pitchFamily="34" charset="0"/>
                <a:cs typeface="Calibri" panose="020F0502020204030204" pitchFamily="34" charset="0"/>
              </a:rPr>
              <a:t> (Journal Voucher Entry). </a:t>
            </a:r>
            <a:r>
              <a:rPr lang="en-US" sz="1800" dirty="0">
                <a:solidFill>
                  <a:srgbClr val="000000"/>
                </a:solidFill>
                <a:effectLst/>
                <a:latin typeface="Calibri" panose="020F0502020204030204" pitchFamily="34" charset="0"/>
                <a:ea typeface="Times New Roman" panose="02020603050405020304" pitchFamily="18" charset="0"/>
              </a:rPr>
              <a:t>This must be done for each line of the encumbrance that needs to be removed.  To get this information, check the bottom of the “Encumbrance Detail” section, and hit the right arrow button</a:t>
            </a:r>
            <a:r>
              <a:rPr lang="en-US" sz="1800" b="1"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to view</a:t>
            </a:r>
            <a:r>
              <a:rPr lang="en-US" sz="1800" b="1" dirty="0">
                <a:solidFill>
                  <a:srgbClr val="000000"/>
                </a:solidFill>
                <a:effectLst/>
                <a:latin typeface="Calibri" panose="020F0502020204030204" pitchFamily="34" charset="0"/>
                <a:ea typeface="Times New Roman" panose="02020603050405020304" pitchFamily="18" charset="0"/>
              </a:rPr>
              <a:t> </a:t>
            </a:r>
            <a:r>
              <a:rPr lang="en-US" sz="1800" dirty="0">
                <a:solidFill>
                  <a:srgbClr val="000000"/>
                </a:solidFill>
                <a:effectLst/>
                <a:latin typeface="Calibri" panose="020F0502020204030204" pitchFamily="34" charset="0"/>
                <a:ea typeface="Times New Roman" panose="02020603050405020304" pitchFamily="18" charset="0"/>
              </a:rPr>
              <a:t>the next record(s). </a:t>
            </a:r>
            <a:endParaRPr lang="en-US" altLang="en-US" sz="1600" dirty="0">
              <a:latin typeface="Calibri" panose="020F0502020204030204" pitchFamily="34" charset="0"/>
              <a:cs typeface="Calibri" panose="020F0502020204030204" pitchFamily="34" charset="0"/>
            </a:endParaRPr>
          </a:p>
          <a:p>
            <a:pPr eaLnBrk="1" hangingPunct="1">
              <a:lnSpc>
                <a:spcPct val="90000"/>
              </a:lnSpc>
              <a:buFontTx/>
              <a:buNone/>
            </a:pPr>
            <a:endParaRPr lang="en-US" altLang="en-US" sz="1600" dirty="0">
              <a:latin typeface="Calibri" panose="020F0502020204030204" pitchFamily="34" charset="0"/>
              <a:cs typeface="Calibri" panose="020F0502020204030204" pitchFamily="34" charset="0"/>
            </a:endParaRPr>
          </a:p>
          <a:p>
            <a:pPr eaLnBrk="1" hangingPunct="1">
              <a:lnSpc>
                <a:spcPct val="90000"/>
              </a:lnSpc>
              <a:buFontTx/>
              <a:buNone/>
            </a:pPr>
            <a:endParaRPr lang="en-US" altLang="en-US" sz="1600" dirty="0">
              <a:latin typeface="Calibri" panose="020F0502020204030204" pitchFamily="34" charset="0"/>
              <a:cs typeface="Calibri" panose="020F0502020204030204" pitchFamily="34" charset="0"/>
            </a:endParaRPr>
          </a:p>
        </p:txBody>
      </p:sp>
      <p:pic>
        <p:nvPicPr>
          <p:cNvPr id="26628"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C82D08D8-D90D-E0E6-3631-66FD3ED7769E}"/>
              </a:ext>
            </a:extLst>
          </p:cNvPr>
          <p:cNvGrpSpPr/>
          <p:nvPr/>
        </p:nvGrpSpPr>
        <p:grpSpPr>
          <a:xfrm>
            <a:off x="762000" y="2590800"/>
            <a:ext cx="7772400" cy="3505200"/>
            <a:chOff x="685800" y="2057400"/>
            <a:chExt cx="7772400" cy="3505200"/>
          </a:xfrm>
        </p:grpSpPr>
        <p:pic>
          <p:nvPicPr>
            <p:cNvPr id="2662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20574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Oval 6"/>
            <p:cNvSpPr>
              <a:spLocks noChangeArrowheads="1"/>
            </p:cNvSpPr>
            <p:nvPr/>
          </p:nvSpPr>
          <p:spPr bwMode="auto">
            <a:xfrm>
              <a:off x="914400" y="3352800"/>
              <a:ext cx="685800" cy="228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6631" name="Oval 6"/>
            <p:cNvSpPr>
              <a:spLocks noChangeArrowheads="1"/>
            </p:cNvSpPr>
            <p:nvPr/>
          </p:nvSpPr>
          <p:spPr bwMode="auto">
            <a:xfrm>
              <a:off x="838200" y="3505200"/>
              <a:ext cx="762000" cy="228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6632" name="Oval 6"/>
            <p:cNvSpPr>
              <a:spLocks noChangeArrowheads="1"/>
            </p:cNvSpPr>
            <p:nvPr/>
          </p:nvSpPr>
          <p:spPr bwMode="auto">
            <a:xfrm>
              <a:off x="4724400" y="3352800"/>
              <a:ext cx="762000" cy="228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6633" name="Oval 6"/>
            <p:cNvSpPr>
              <a:spLocks noChangeArrowheads="1"/>
            </p:cNvSpPr>
            <p:nvPr/>
          </p:nvSpPr>
          <p:spPr bwMode="auto">
            <a:xfrm>
              <a:off x="4724400" y="3505200"/>
              <a:ext cx="762000" cy="228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6634" name="Oval 6"/>
            <p:cNvSpPr>
              <a:spLocks noChangeArrowheads="1"/>
            </p:cNvSpPr>
            <p:nvPr/>
          </p:nvSpPr>
          <p:spPr bwMode="auto">
            <a:xfrm>
              <a:off x="914400" y="4419600"/>
              <a:ext cx="762000" cy="228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6635" name="Oval 6"/>
            <p:cNvSpPr>
              <a:spLocks noChangeArrowheads="1"/>
            </p:cNvSpPr>
            <p:nvPr/>
          </p:nvSpPr>
          <p:spPr bwMode="auto">
            <a:xfrm>
              <a:off x="4724400" y="4572000"/>
              <a:ext cx="1371600" cy="228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gr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3400" y="152400"/>
            <a:ext cx="8229600" cy="457200"/>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Removing a PO Encumbrance</a:t>
            </a:r>
          </a:p>
        </p:txBody>
      </p:sp>
      <p:sp>
        <p:nvSpPr>
          <p:cNvPr id="27651" name="Rectangle 3"/>
          <p:cNvSpPr>
            <a:spLocks noGrp="1" noChangeArrowheads="1"/>
          </p:cNvSpPr>
          <p:nvPr>
            <p:ph type="body" idx="1"/>
          </p:nvPr>
        </p:nvSpPr>
        <p:spPr>
          <a:xfrm>
            <a:off x="533400" y="914400"/>
            <a:ext cx="8153400" cy="5334000"/>
          </a:xfrm>
        </p:spPr>
        <p:txBody>
          <a:bodyPr/>
          <a:lstStyle/>
          <a:p>
            <a:pPr eaLnBrk="1" hangingPunct="1">
              <a:lnSpc>
                <a:spcPct val="90000"/>
              </a:lnSpc>
              <a:buFontTx/>
              <a:buNone/>
            </a:pPr>
            <a:r>
              <a:rPr lang="en-US" altLang="en-US" sz="1600">
                <a:latin typeface="Calibri" panose="020F0502020204030204" pitchFamily="34" charset="0"/>
                <a:cs typeface="Calibri" panose="020F0502020204030204" pitchFamily="34" charset="0"/>
              </a:rPr>
              <a:t>	Go to form, </a:t>
            </a:r>
            <a:r>
              <a:rPr lang="en-US" altLang="en-US" sz="1600" b="1">
                <a:solidFill>
                  <a:srgbClr val="0070C0"/>
                </a:solidFill>
                <a:latin typeface="Calibri" panose="020F0502020204030204" pitchFamily="34" charset="0"/>
                <a:cs typeface="Calibri" panose="020F0502020204030204" pitchFamily="34" charset="0"/>
              </a:rPr>
              <a:t>FGAJVCD</a:t>
            </a:r>
            <a:r>
              <a:rPr lang="en-US" altLang="en-US" sz="1600">
                <a:latin typeface="Calibri" panose="020F0502020204030204" pitchFamily="34" charset="0"/>
                <a:cs typeface="Calibri" panose="020F0502020204030204" pitchFamily="34" charset="0"/>
              </a:rPr>
              <a:t> and click on Go. The Document Number will eventually self-populate. The Transaction Date will auto-fill.  Enter the Document Total and click on the Next Section down arrow.</a:t>
            </a:r>
          </a:p>
          <a:p>
            <a:pPr eaLnBrk="1" hangingPunct="1">
              <a:lnSpc>
                <a:spcPct val="90000"/>
              </a:lnSpc>
              <a:buFontTx/>
              <a:buNone/>
            </a:pPr>
            <a:endParaRPr lang="en-US" altLang="en-US" sz="1600">
              <a:latin typeface="Calibri" panose="020F0502020204030204" pitchFamily="34" charset="0"/>
              <a:cs typeface="Calibri" panose="020F0502020204030204" pitchFamily="34" charset="0"/>
            </a:endParaRPr>
          </a:p>
        </p:txBody>
      </p:sp>
      <p:pic>
        <p:nvPicPr>
          <p:cNvPr id="27652"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4E0286D5-3A46-367F-50AA-345BCB985E0B}"/>
              </a:ext>
            </a:extLst>
          </p:cNvPr>
          <p:cNvGrpSpPr/>
          <p:nvPr/>
        </p:nvGrpSpPr>
        <p:grpSpPr>
          <a:xfrm>
            <a:off x="762000" y="2057400"/>
            <a:ext cx="7772400" cy="3505200"/>
            <a:chOff x="762000" y="2057400"/>
            <a:chExt cx="7772400" cy="3505200"/>
          </a:xfrm>
        </p:grpSpPr>
        <p:pic>
          <p:nvPicPr>
            <p:cNvPr id="27653"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2057400"/>
              <a:ext cx="777240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Oval 6"/>
            <p:cNvSpPr>
              <a:spLocks noChangeArrowheads="1"/>
            </p:cNvSpPr>
            <p:nvPr/>
          </p:nvSpPr>
          <p:spPr bwMode="auto">
            <a:xfrm>
              <a:off x="762000" y="2590800"/>
              <a:ext cx="1447800" cy="4572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7655" name="Oval 6"/>
            <p:cNvSpPr>
              <a:spLocks noChangeArrowheads="1"/>
            </p:cNvSpPr>
            <p:nvPr/>
          </p:nvSpPr>
          <p:spPr bwMode="auto">
            <a:xfrm flipV="1">
              <a:off x="914400" y="5257800"/>
              <a:ext cx="304800" cy="3048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gr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52400"/>
            <a:ext cx="8229600" cy="457200"/>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Removing a PO Encumbrance</a:t>
            </a:r>
          </a:p>
        </p:txBody>
      </p:sp>
      <p:sp>
        <p:nvSpPr>
          <p:cNvPr id="28675" name="Rectangle 3"/>
          <p:cNvSpPr>
            <a:spLocks noGrp="1" noChangeArrowheads="1"/>
          </p:cNvSpPr>
          <p:nvPr>
            <p:ph type="body" idx="1"/>
          </p:nvPr>
        </p:nvSpPr>
        <p:spPr>
          <a:xfrm>
            <a:off x="457200" y="914400"/>
            <a:ext cx="8229600" cy="1295400"/>
          </a:xfrm>
        </p:spPr>
        <p:txBody>
          <a:bodyPr/>
          <a:lstStyle/>
          <a:p>
            <a:pPr eaLnBrk="1" hangingPunct="1">
              <a:lnSpc>
                <a:spcPct val="90000"/>
              </a:lnSpc>
              <a:buFontTx/>
              <a:buNone/>
            </a:pPr>
            <a:r>
              <a:rPr lang="en-US" altLang="en-US" sz="1600" dirty="0">
                <a:latin typeface="Calibri" panose="020F0502020204030204" pitchFamily="34" charset="0"/>
                <a:cs typeface="Calibri" panose="020F0502020204030204" pitchFamily="34" charset="0"/>
              </a:rPr>
              <a:t>	Leave </a:t>
            </a:r>
            <a:r>
              <a:rPr lang="en-US" altLang="en-US" sz="1600" b="1" dirty="0">
                <a:latin typeface="Calibri" panose="020F0502020204030204" pitchFamily="34" charset="0"/>
                <a:cs typeface="Calibri" panose="020F0502020204030204" pitchFamily="34" charset="0"/>
              </a:rPr>
              <a:t>Sequence</a:t>
            </a:r>
            <a:r>
              <a:rPr lang="en-US" altLang="en-US" sz="1600" dirty="0">
                <a:latin typeface="Calibri" panose="020F0502020204030204" pitchFamily="34" charset="0"/>
                <a:cs typeface="Calibri" panose="020F0502020204030204" pitchFamily="34" charset="0"/>
              </a:rPr>
              <a:t> blank (it will self populate) and tab to </a:t>
            </a:r>
            <a:r>
              <a:rPr lang="en-US" altLang="en-US" sz="1600" b="1" dirty="0">
                <a:latin typeface="Calibri" panose="020F0502020204030204" pitchFamily="34" charset="0"/>
                <a:cs typeface="Calibri" panose="020F0502020204030204" pitchFamily="34" charset="0"/>
              </a:rPr>
              <a:t>Journal Type</a:t>
            </a:r>
            <a:r>
              <a:rPr lang="en-US" altLang="en-US" sz="1600" dirty="0">
                <a:latin typeface="Calibri" panose="020F0502020204030204" pitchFamily="34" charset="0"/>
                <a:cs typeface="Calibri" panose="020F0502020204030204" pitchFamily="34" charset="0"/>
              </a:rPr>
              <a:t>. Enter </a:t>
            </a:r>
            <a:r>
              <a:rPr lang="en-US" altLang="en-US" sz="1600" b="1" dirty="0">
                <a:latin typeface="Calibri" panose="020F0502020204030204" pitchFamily="34" charset="0"/>
                <a:cs typeface="Calibri" panose="020F0502020204030204" pitchFamily="34" charset="0"/>
              </a:rPr>
              <a:t>E020</a:t>
            </a:r>
            <a:r>
              <a:rPr lang="en-US" altLang="en-US" sz="1600" dirty="0">
                <a:latin typeface="Calibri" panose="020F0502020204030204" pitchFamily="34" charset="0"/>
                <a:cs typeface="Calibri" panose="020F0502020204030204" pitchFamily="34" charset="0"/>
              </a:rPr>
              <a:t>. The </a:t>
            </a:r>
            <a:r>
              <a:rPr lang="en-US" altLang="en-US" sz="1600" b="1" dirty="0">
                <a:latin typeface="Calibri" panose="020F0502020204030204" pitchFamily="34" charset="0"/>
                <a:cs typeface="Calibri" panose="020F0502020204030204" pitchFamily="34" charset="0"/>
              </a:rPr>
              <a:t>COA</a:t>
            </a:r>
            <a:r>
              <a:rPr lang="en-US" altLang="en-US" sz="1600" dirty="0">
                <a:latin typeface="Calibri" panose="020F0502020204030204" pitchFamily="34" charset="0"/>
                <a:cs typeface="Calibri" panose="020F0502020204030204" pitchFamily="34" charset="0"/>
              </a:rPr>
              <a:t> (Chart of Accounts) will self populate with V. Type your index in the </a:t>
            </a:r>
            <a:r>
              <a:rPr lang="en-US" altLang="en-US" sz="1600" b="1" dirty="0">
                <a:latin typeface="Calibri" panose="020F0502020204030204" pitchFamily="34" charset="0"/>
                <a:cs typeface="Calibri" panose="020F0502020204030204" pitchFamily="34" charset="0"/>
              </a:rPr>
              <a:t>Index</a:t>
            </a:r>
            <a:r>
              <a:rPr lang="en-US" altLang="en-US" sz="1600" dirty="0">
                <a:latin typeface="Calibri" panose="020F0502020204030204" pitchFamily="34" charset="0"/>
                <a:cs typeface="Calibri" panose="020F0502020204030204" pitchFamily="34" charset="0"/>
              </a:rPr>
              <a:t> Field. Fund and </a:t>
            </a:r>
            <a:r>
              <a:rPr lang="en-US" altLang="en-US" sz="1600" dirty="0" err="1">
                <a:latin typeface="Calibri" panose="020F0502020204030204" pitchFamily="34" charset="0"/>
                <a:cs typeface="Calibri" panose="020F0502020204030204" pitchFamily="34" charset="0"/>
              </a:rPr>
              <a:t>Orgn</a:t>
            </a:r>
            <a:r>
              <a:rPr lang="en-US" altLang="en-US" sz="1600" dirty="0">
                <a:latin typeface="Calibri" panose="020F0502020204030204" pitchFamily="34" charset="0"/>
                <a:cs typeface="Calibri" panose="020F0502020204030204" pitchFamily="34" charset="0"/>
              </a:rPr>
              <a:t> will self populate. Enter the account number in the </a:t>
            </a:r>
            <a:r>
              <a:rPr lang="en-US" altLang="en-US" sz="1600" b="1" dirty="0">
                <a:latin typeface="Calibri" panose="020F0502020204030204" pitchFamily="34" charset="0"/>
                <a:cs typeface="Calibri" panose="020F0502020204030204" pitchFamily="34" charset="0"/>
              </a:rPr>
              <a:t>Acct</a:t>
            </a:r>
            <a:r>
              <a:rPr lang="en-US" altLang="en-US" sz="1600" dirty="0">
                <a:latin typeface="Calibri" panose="020F0502020204030204" pitchFamily="34" charset="0"/>
                <a:cs typeface="Calibri" panose="020F0502020204030204" pitchFamily="34" charset="0"/>
              </a:rPr>
              <a:t> field. Tab to </a:t>
            </a:r>
            <a:r>
              <a:rPr lang="en-US" altLang="en-US" sz="1600" b="1" dirty="0">
                <a:latin typeface="Calibri" panose="020F0502020204030204" pitchFamily="34" charset="0"/>
                <a:cs typeface="Calibri" panose="020F0502020204030204" pitchFamily="34" charset="0"/>
              </a:rPr>
              <a:t>Percent</a:t>
            </a:r>
            <a:r>
              <a:rPr lang="en-US" altLang="en-US" sz="1600" dirty="0">
                <a:latin typeface="Calibri" panose="020F0502020204030204" pitchFamily="34" charset="0"/>
                <a:cs typeface="Calibri" panose="020F0502020204030204" pitchFamily="34" charset="0"/>
              </a:rPr>
              <a:t> and enter 100 if removing the entire item (PO line). The amount will self populate. For the </a:t>
            </a:r>
            <a:r>
              <a:rPr lang="en-US" altLang="en-US" sz="1600" b="1" dirty="0">
                <a:latin typeface="Calibri" panose="020F0502020204030204" pitchFamily="34" charset="0"/>
                <a:cs typeface="Calibri" panose="020F0502020204030204" pitchFamily="34" charset="0"/>
              </a:rPr>
              <a:t>Debit/Credit</a:t>
            </a:r>
            <a:r>
              <a:rPr lang="en-US" altLang="en-US" sz="1600" dirty="0">
                <a:latin typeface="Calibri" panose="020F0502020204030204" pitchFamily="34" charset="0"/>
                <a:cs typeface="Calibri" panose="020F0502020204030204" pitchFamily="34" charset="0"/>
              </a:rPr>
              <a:t> field, use the minus (-) sign. Tab to </a:t>
            </a:r>
            <a:r>
              <a:rPr lang="en-US" altLang="en-US" sz="1600" b="1" dirty="0">
                <a:latin typeface="Calibri" panose="020F0502020204030204" pitchFamily="34" charset="0"/>
                <a:cs typeface="Calibri" panose="020F0502020204030204" pitchFamily="34" charset="0"/>
              </a:rPr>
              <a:t>Description</a:t>
            </a:r>
            <a:r>
              <a:rPr lang="en-US" altLang="en-US" sz="1600" dirty="0">
                <a:latin typeface="Calibri" panose="020F0502020204030204" pitchFamily="34" charset="0"/>
                <a:cs typeface="Calibri" panose="020F0502020204030204" pitchFamily="34" charset="0"/>
              </a:rPr>
              <a:t> and enter the Vendor’s name.</a:t>
            </a:r>
          </a:p>
          <a:p>
            <a:pPr eaLnBrk="1" hangingPunct="1">
              <a:lnSpc>
                <a:spcPct val="90000"/>
              </a:lnSpc>
              <a:buFontTx/>
              <a:buNone/>
            </a:pPr>
            <a:endParaRPr lang="en-US" altLang="en-US" sz="1600" dirty="0">
              <a:latin typeface="Calibri" panose="020F0502020204030204" pitchFamily="34" charset="0"/>
              <a:cs typeface="Calibri" panose="020F0502020204030204" pitchFamily="34" charset="0"/>
            </a:endParaRPr>
          </a:p>
        </p:txBody>
      </p:sp>
      <p:pic>
        <p:nvPicPr>
          <p:cNvPr id="28676"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49D09F34-BDC5-67B0-1F37-B7F1C597A5CE}"/>
              </a:ext>
            </a:extLst>
          </p:cNvPr>
          <p:cNvGrpSpPr/>
          <p:nvPr/>
        </p:nvGrpSpPr>
        <p:grpSpPr>
          <a:xfrm>
            <a:off x="685800" y="2362200"/>
            <a:ext cx="7772400" cy="3505200"/>
            <a:chOff x="762000" y="2514600"/>
            <a:chExt cx="7772400" cy="3505200"/>
          </a:xfrm>
        </p:grpSpPr>
        <p:grpSp>
          <p:nvGrpSpPr>
            <p:cNvPr id="2" name="Group 1">
              <a:extLst>
                <a:ext uri="{FF2B5EF4-FFF2-40B4-BE49-F238E27FC236}">
                  <a16:creationId xmlns:a16="http://schemas.microsoft.com/office/drawing/2014/main" id="{0DEFF391-B4B8-BE62-BCF3-851EE9E87994}"/>
                </a:ext>
              </a:extLst>
            </p:cNvPr>
            <p:cNvGrpSpPr/>
            <p:nvPr/>
          </p:nvGrpSpPr>
          <p:grpSpPr>
            <a:xfrm>
              <a:off x="762000" y="2514600"/>
              <a:ext cx="7772400" cy="3505200"/>
              <a:chOff x="762000" y="2667000"/>
              <a:chExt cx="7772400" cy="3505200"/>
            </a:xfrm>
          </p:grpSpPr>
          <p:pic>
            <p:nvPicPr>
              <p:cNvPr id="28677"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26670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ctangle 6"/>
              <p:cNvSpPr>
                <a:spLocks noChangeArrowheads="1"/>
              </p:cNvSpPr>
              <p:nvPr/>
            </p:nvSpPr>
            <p:spPr bwMode="auto">
              <a:xfrm>
                <a:off x="1066800" y="3889057"/>
                <a:ext cx="762000" cy="9906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8679" name="Rectangle 7"/>
              <p:cNvSpPr>
                <a:spLocks noChangeArrowheads="1"/>
              </p:cNvSpPr>
              <p:nvPr/>
            </p:nvSpPr>
            <p:spPr bwMode="auto">
              <a:xfrm>
                <a:off x="6019800" y="3623658"/>
                <a:ext cx="1524000" cy="2286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8680" name="Rectangle 8"/>
              <p:cNvSpPr>
                <a:spLocks noChangeArrowheads="1"/>
              </p:cNvSpPr>
              <p:nvPr/>
            </p:nvSpPr>
            <p:spPr bwMode="auto">
              <a:xfrm>
                <a:off x="914400" y="4879657"/>
                <a:ext cx="1600200" cy="11430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grpSp>
        <p:grpSp>
          <p:nvGrpSpPr>
            <p:cNvPr id="3" name="Group 2">
              <a:extLst>
                <a:ext uri="{FF2B5EF4-FFF2-40B4-BE49-F238E27FC236}">
                  <a16:creationId xmlns:a16="http://schemas.microsoft.com/office/drawing/2014/main" id="{768FF777-6D2C-A000-0AE4-59D5B2D49EDC}"/>
                </a:ext>
              </a:extLst>
            </p:cNvPr>
            <p:cNvGrpSpPr/>
            <p:nvPr/>
          </p:nvGrpSpPr>
          <p:grpSpPr>
            <a:xfrm>
              <a:off x="1295400" y="5685479"/>
              <a:ext cx="304826" cy="170703"/>
              <a:chOff x="3775763" y="1847079"/>
              <a:chExt cx="304826" cy="170703"/>
            </a:xfrm>
          </p:grpSpPr>
          <p:sp>
            <p:nvSpPr>
              <p:cNvPr id="4" name="Rectangle 3">
                <a:extLst>
                  <a:ext uri="{FF2B5EF4-FFF2-40B4-BE49-F238E27FC236}">
                    <a16:creationId xmlns:a16="http://schemas.microsoft.com/office/drawing/2014/main" id="{1173F443-9F23-9286-2333-A7297E7BB5F8}"/>
                  </a:ext>
                </a:extLst>
              </p:cNvPr>
              <p:cNvSpPr/>
              <p:nvPr/>
            </p:nvSpPr>
            <p:spPr bwMode="auto">
              <a:xfrm>
                <a:off x="3851976" y="1904999"/>
                <a:ext cx="152400" cy="54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pic>
            <p:nvPicPr>
              <p:cNvPr id="5" name="Picture 4">
                <a:extLst>
                  <a:ext uri="{FF2B5EF4-FFF2-40B4-BE49-F238E27FC236}">
                    <a16:creationId xmlns:a16="http://schemas.microsoft.com/office/drawing/2014/main" id="{E591A7A6-80A8-B283-A1BA-5140506C5B3D}"/>
                  </a:ext>
                </a:extLst>
              </p:cNvPr>
              <p:cNvPicPr>
                <a:picLocks noChangeAspect="1"/>
              </p:cNvPicPr>
              <p:nvPr/>
            </p:nvPicPr>
            <p:blipFill>
              <a:blip r:embed="rId7"/>
              <a:stretch>
                <a:fillRect/>
              </a:stretch>
            </p:blipFill>
            <p:spPr>
              <a:xfrm>
                <a:off x="3775763" y="1847079"/>
                <a:ext cx="304826" cy="170703"/>
              </a:xfrm>
              <a:prstGeom prst="rect">
                <a:avLst/>
              </a:prstGeom>
            </p:spPr>
          </p:pic>
        </p:grpSp>
      </p:gr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457200"/>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Removing a PO Encumbrance</a:t>
            </a:r>
          </a:p>
        </p:txBody>
      </p:sp>
      <p:sp>
        <p:nvSpPr>
          <p:cNvPr id="29699" name="Rectangle 3"/>
          <p:cNvSpPr>
            <a:spLocks noGrp="1" noChangeArrowheads="1"/>
          </p:cNvSpPr>
          <p:nvPr>
            <p:ph type="body" idx="1"/>
          </p:nvPr>
        </p:nvSpPr>
        <p:spPr>
          <a:xfrm>
            <a:off x="480181" y="723900"/>
            <a:ext cx="8229600" cy="2019300"/>
          </a:xfrm>
        </p:spPr>
        <p:txBody>
          <a:bodyPr/>
          <a:lstStyle/>
          <a:p>
            <a:pPr marL="0" marR="127000" indent="0">
              <a:lnSpc>
                <a:spcPts val="1725"/>
              </a:lnSpc>
              <a:spcBef>
                <a:spcPts val="1715"/>
              </a:spcBef>
              <a:spcAft>
                <a:spcPts val="0"/>
              </a:spcAft>
              <a:buNone/>
            </a:pP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1500" dirty="0">
                <a:solidFill>
                  <a:srgbClr val="000000"/>
                </a:solidFill>
                <a:effectLst/>
                <a:latin typeface="Calibri Bold" panose="020F0702030404030204" pitchFamily="34" charset="0"/>
                <a:ea typeface="Times New Roman" panose="02020603050405020304" pitchFamily="18" charset="0"/>
                <a:cs typeface="Calibri Bold" panose="020F0702030404030204" pitchFamily="34" charset="0"/>
              </a:rPr>
              <a:t>Bank Code</a:t>
            </a: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DB and will self populate. Tab to </a:t>
            </a:r>
            <a:r>
              <a:rPr lang="en-US" sz="1500" dirty="0">
                <a:solidFill>
                  <a:srgbClr val="000000"/>
                </a:solidFill>
                <a:effectLst/>
                <a:latin typeface="Calibri Bold" panose="020F0702030404030204" pitchFamily="34" charset="0"/>
                <a:ea typeface="Times New Roman" panose="02020603050405020304" pitchFamily="18" charset="0"/>
                <a:cs typeface="Calibri Bold" panose="020F0702030404030204" pitchFamily="34" charset="0"/>
              </a:rPr>
              <a:t>Encumbrance Number </a:t>
            </a: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enter the PO number.  Tab to </a:t>
            </a:r>
            <a:r>
              <a:rPr lang="en-US" sz="1500" dirty="0">
                <a:solidFill>
                  <a:srgbClr val="000000"/>
                </a:solidFill>
                <a:effectLst/>
                <a:latin typeface="Calibri Bold" panose="020F0702030404030204" pitchFamily="34" charset="0"/>
                <a:ea typeface="Times New Roman" panose="02020603050405020304" pitchFamily="18" charset="0"/>
                <a:cs typeface="Calibri Bold" panose="020F0702030404030204" pitchFamily="34" charset="0"/>
              </a:rPr>
              <a:t>Item Number </a:t>
            </a: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enter. Tab to </a:t>
            </a:r>
            <a:r>
              <a:rPr lang="en-US" sz="1500" dirty="0">
                <a:solidFill>
                  <a:srgbClr val="000000"/>
                </a:solidFill>
                <a:effectLst/>
                <a:latin typeface="Calibri Bold" panose="020F0702030404030204" pitchFamily="34" charset="0"/>
                <a:ea typeface="Times New Roman" panose="02020603050405020304" pitchFamily="18" charset="0"/>
                <a:cs typeface="Calibri Bold" panose="020F0702030404030204" pitchFamily="34" charset="0"/>
              </a:rPr>
              <a:t>Sequence</a:t>
            </a: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enter.  Click </a:t>
            </a:r>
            <a:r>
              <a:rPr lang="en-US" sz="15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Save</a:t>
            </a: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the bottom right of the screen.  Make sure the status field updates to </a:t>
            </a:r>
            <a:r>
              <a:rPr lang="en-US" sz="1500" b="1"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Postable</a:t>
            </a:r>
            <a:r>
              <a:rPr lang="en-US" sz="15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15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500" dirty="0">
                <a:solidFill>
                  <a:srgbClr val="000000"/>
                </a:solidFill>
                <a:effectLst/>
                <a:latin typeface="Calibri" panose="020F0502020204030204" pitchFamily="34" charset="0"/>
                <a:ea typeface="Times New Roman" panose="02020603050405020304" pitchFamily="18" charset="0"/>
              </a:rPr>
              <a:t>If your purchase order did not have the Index field populated on form </a:t>
            </a:r>
            <a:br>
              <a:rPr lang="en-US" sz="1500" dirty="0">
                <a:solidFill>
                  <a:srgbClr val="000000"/>
                </a:solidFill>
                <a:effectLst/>
                <a:latin typeface="Calibri" panose="020F0502020204030204" pitchFamily="34" charset="0"/>
                <a:ea typeface="Times New Roman" panose="02020603050405020304" pitchFamily="18" charset="0"/>
              </a:rPr>
            </a:br>
            <a:r>
              <a:rPr lang="en-US" sz="1500" dirty="0">
                <a:solidFill>
                  <a:srgbClr val="006FC0"/>
                </a:solidFill>
                <a:effectLst/>
                <a:latin typeface="Calibri Bold" panose="020F0702030404030204" pitchFamily="34" charset="0"/>
                <a:ea typeface="Times New Roman" panose="02020603050405020304" pitchFamily="18" charset="0"/>
                <a:cs typeface="Calibri Bold" panose="020F0702030404030204" pitchFamily="34" charset="0"/>
              </a:rPr>
              <a:t>FGIENCD</a:t>
            </a:r>
            <a:r>
              <a:rPr lang="en-US" sz="1500" dirty="0">
                <a:solidFill>
                  <a:srgbClr val="000000"/>
                </a:solidFill>
                <a:effectLst/>
                <a:latin typeface="Calibri" panose="020F0502020204030204" pitchFamily="34" charset="0"/>
                <a:ea typeface="Times New Roman" panose="02020603050405020304" pitchFamily="18" charset="0"/>
              </a:rPr>
              <a:t>, click in the Index field and delete the Index number (this is necessary as the </a:t>
            </a:r>
            <a:br>
              <a:rPr lang="en-US" sz="1500" dirty="0">
                <a:solidFill>
                  <a:srgbClr val="000000"/>
                </a:solidFill>
                <a:effectLst/>
                <a:latin typeface="Calibri" panose="020F0502020204030204" pitchFamily="34" charset="0"/>
                <a:ea typeface="Times New Roman" panose="02020603050405020304" pitchFamily="18" charset="0"/>
              </a:rPr>
            </a:br>
            <a:r>
              <a:rPr lang="en-US" sz="1500" dirty="0">
                <a:solidFill>
                  <a:srgbClr val="000000"/>
                </a:solidFill>
                <a:effectLst/>
                <a:latin typeface="Calibri" panose="020F0502020204030204" pitchFamily="34" charset="0"/>
                <a:ea typeface="Times New Roman" panose="02020603050405020304" pitchFamily="18" charset="0"/>
              </a:rPr>
              <a:t>accounting must match the purchase order exactly).</a:t>
            </a:r>
          </a:p>
          <a:p>
            <a:r>
              <a:rPr lang="en-US" sz="1500" dirty="0">
                <a:solidFill>
                  <a:srgbClr val="000000"/>
                </a:solidFill>
                <a:effectLst/>
                <a:latin typeface="Calibri" panose="020F0502020204030204" pitchFamily="34" charset="0"/>
                <a:ea typeface="Times New Roman" panose="02020603050405020304" pitchFamily="18" charset="0"/>
              </a:rPr>
              <a:t>If the encumbrance has multiple lines to be removed, click on </a:t>
            </a:r>
            <a:r>
              <a:rPr lang="en-US" sz="1500" dirty="0">
                <a:solidFill>
                  <a:srgbClr val="006FC0"/>
                </a:solidFill>
                <a:effectLst/>
                <a:latin typeface="Calibri Bold" panose="020F0702030404030204" pitchFamily="34" charset="0"/>
                <a:ea typeface="Times New Roman" panose="02020603050405020304" pitchFamily="18" charset="0"/>
                <a:cs typeface="Calibri Bold" panose="020F0702030404030204" pitchFamily="34" charset="0"/>
              </a:rPr>
              <a:t>Insert </a:t>
            </a:r>
            <a:r>
              <a:rPr lang="en-US" sz="1500" dirty="0">
                <a:solidFill>
                  <a:srgbClr val="000000"/>
                </a:solidFill>
                <a:effectLst/>
                <a:latin typeface="Calibri" panose="020F0502020204030204" pitchFamily="34" charset="0"/>
                <a:ea typeface="Times New Roman" panose="02020603050405020304" pitchFamily="18" charset="0"/>
              </a:rPr>
              <a:t>to add a line.  A </a:t>
            </a:r>
            <a:br>
              <a:rPr lang="en-US" sz="1500" dirty="0">
                <a:solidFill>
                  <a:srgbClr val="000000"/>
                </a:solidFill>
                <a:effectLst/>
                <a:latin typeface="Calibri" panose="020F0502020204030204" pitchFamily="34" charset="0"/>
                <a:ea typeface="Times New Roman" panose="02020603050405020304" pitchFamily="18" charset="0"/>
              </a:rPr>
            </a:br>
            <a:r>
              <a:rPr lang="en-US" sz="1500" dirty="0">
                <a:solidFill>
                  <a:srgbClr val="000000"/>
                </a:solidFill>
                <a:effectLst/>
                <a:latin typeface="Calibri" panose="020F0502020204030204" pitchFamily="34" charset="0"/>
                <a:ea typeface="Times New Roman" panose="02020603050405020304" pitchFamily="18" charset="0"/>
              </a:rPr>
              <a:t>blank form will appear to enter the new line. Follow the same steps to enter the new line.</a:t>
            </a:r>
            <a:endParaRPr lang="en-US" altLang="en-US" sz="1500" dirty="0">
              <a:latin typeface="Calibri" panose="020F0502020204030204" pitchFamily="34" charset="0"/>
              <a:cs typeface="Calibri" panose="020F0502020204030204" pitchFamily="34" charset="0"/>
            </a:endParaRPr>
          </a:p>
        </p:txBody>
      </p:sp>
      <p:pic>
        <p:nvPicPr>
          <p:cNvPr id="29700"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5CEE82E2-1DBE-2624-7CDE-2EBFD1F32FCA}"/>
              </a:ext>
            </a:extLst>
          </p:cNvPr>
          <p:cNvGrpSpPr/>
          <p:nvPr/>
        </p:nvGrpSpPr>
        <p:grpSpPr>
          <a:xfrm>
            <a:off x="685800" y="2835275"/>
            <a:ext cx="7772400" cy="3489325"/>
            <a:chOff x="762000" y="2530475"/>
            <a:chExt cx="7772400" cy="3489325"/>
          </a:xfrm>
        </p:grpSpPr>
        <p:grpSp>
          <p:nvGrpSpPr>
            <p:cNvPr id="2" name="Group 1">
              <a:extLst>
                <a:ext uri="{FF2B5EF4-FFF2-40B4-BE49-F238E27FC236}">
                  <a16:creationId xmlns:a16="http://schemas.microsoft.com/office/drawing/2014/main" id="{790035DA-A372-4CFC-398C-B857F72691E0}"/>
                </a:ext>
              </a:extLst>
            </p:cNvPr>
            <p:cNvGrpSpPr/>
            <p:nvPr/>
          </p:nvGrpSpPr>
          <p:grpSpPr>
            <a:xfrm>
              <a:off x="762000" y="2530475"/>
              <a:ext cx="7772400" cy="3489325"/>
              <a:chOff x="762000" y="2530475"/>
              <a:chExt cx="7772400" cy="3489325"/>
            </a:xfrm>
          </p:grpSpPr>
          <p:pic>
            <p:nvPicPr>
              <p:cNvPr id="2970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2530475"/>
                <a:ext cx="77724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6"/>
              <p:cNvSpPr>
                <a:spLocks noChangeArrowheads="1"/>
              </p:cNvSpPr>
              <p:nvPr/>
            </p:nvSpPr>
            <p:spPr bwMode="auto">
              <a:xfrm>
                <a:off x="3429000" y="4648200"/>
                <a:ext cx="1066800" cy="609600"/>
              </a:xfrm>
              <a:prstGeom prst="rect">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29703" name="Oval 6"/>
              <p:cNvSpPr>
                <a:spLocks noChangeArrowheads="1"/>
              </p:cNvSpPr>
              <p:nvPr/>
            </p:nvSpPr>
            <p:spPr bwMode="auto">
              <a:xfrm flipV="1">
                <a:off x="914400" y="5715000"/>
                <a:ext cx="304800" cy="3048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grpSp>
        <p:sp>
          <p:nvSpPr>
            <p:cNvPr id="4" name="Rectangle 3">
              <a:extLst>
                <a:ext uri="{FF2B5EF4-FFF2-40B4-BE49-F238E27FC236}">
                  <a16:creationId xmlns:a16="http://schemas.microsoft.com/office/drawing/2014/main" id="{3FDB3E18-E1F8-AC42-D815-6382C4312141}"/>
                </a:ext>
              </a:extLst>
            </p:cNvPr>
            <p:cNvSpPr/>
            <p:nvPr/>
          </p:nvSpPr>
          <p:spPr bwMode="auto">
            <a:xfrm>
              <a:off x="1371613" y="5399543"/>
              <a:ext cx="152400" cy="868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pic>
          <p:nvPicPr>
            <p:cNvPr id="5" name="Picture 4">
              <a:extLst>
                <a:ext uri="{FF2B5EF4-FFF2-40B4-BE49-F238E27FC236}">
                  <a16:creationId xmlns:a16="http://schemas.microsoft.com/office/drawing/2014/main" id="{DA8559D4-9F15-2B0E-18C6-D045EEBB6117}"/>
                </a:ext>
              </a:extLst>
            </p:cNvPr>
            <p:cNvPicPr>
              <a:picLocks noChangeAspect="1"/>
            </p:cNvPicPr>
            <p:nvPr/>
          </p:nvPicPr>
          <p:blipFill>
            <a:blip r:embed="rId7"/>
            <a:stretch>
              <a:fillRect/>
            </a:stretch>
          </p:blipFill>
          <p:spPr>
            <a:xfrm>
              <a:off x="1295400" y="5357619"/>
              <a:ext cx="304826" cy="170703"/>
            </a:xfrm>
            <a:prstGeom prst="rect">
              <a:avLst/>
            </a:prstGeom>
          </p:spPr>
        </p:pic>
      </p:gr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0" y="152400"/>
            <a:ext cx="7924800" cy="457200"/>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Removing a PO Encumbrance</a:t>
            </a:r>
          </a:p>
        </p:txBody>
      </p:sp>
      <p:sp>
        <p:nvSpPr>
          <p:cNvPr id="30723" name="Rectangle 3"/>
          <p:cNvSpPr>
            <a:spLocks noGrp="1" noChangeArrowheads="1"/>
          </p:cNvSpPr>
          <p:nvPr>
            <p:ph type="body" idx="1"/>
          </p:nvPr>
        </p:nvSpPr>
        <p:spPr>
          <a:xfrm>
            <a:off x="838200" y="685800"/>
            <a:ext cx="7620000" cy="1409700"/>
          </a:xfrm>
        </p:spPr>
        <p:txBody>
          <a:bodyPr/>
          <a:lstStyle/>
          <a:p>
            <a:pPr eaLnBrk="1" hangingPunct="1">
              <a:lnSpc>
                <a:spcPct val="90000"/>
              </a:lnSpc>
              <a:buFontTx/>
              <a:buNone/>
            </a:pPr>
            <a:r>
              <a:rPr lang="en-US" altLang="en-US" sz="1600" dirty="0">
                <a:latin typeface="Calibri" panose="020F050202020403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rPr>
              <a:t>After all lines are entered, click on the Next Section down arrow.  Click on </a:t>
            </a:r>
            <a:r>
              <a:rPr lang="en-US" sz="1800" dirty="0">
                <a:solidFill>
                  <a:srgbClr val="006FC0"/>
                </a:solidFill>
                <a:effectLst/>
                <a:latin typeface="Calibri Bold" panose="020F0702030404030204" pitchFamily="34" charset="0"/>
                <a:ea typeface="Times New Roman" panose="02020603050405020304" pitchFamily="18" charset="0"/>
                <a:cs typeface="Calibri Bold" panose="020F0702030404030204" pitchFamily="34" charset="0"/>
              </a:rPr>
              <a:t>Complete</a:t>
            </a:r>
            <a:r>
              <a:rPr lang="en-US" sz="1800" dirty="0">
                <a:solidFill>
                  <a:srgbClr val="000000"/>
                </a:solidFill>
                <a:effectLst/>
                <a:latin typeface="Calibri" panose="020F0502020204030204" pitchFamily="34" charset="0"/>
                <a:ea typeface="Times New Roman" panose="02020603050405020304" pitchFamily="18" charset="0"/>
              </a:rPr>
              <a:t> to forward the entry to the approval queue. After document has been approved, check your Index to see if the encumbrance was removed properly.</a:t>
            </a:r>
            <a:endParaRPr lang="en-US" altLang="en-US" sz="1600" dirty="0">
              <a:latin typeface="Calibri" panose="020F0502020204030204" pitchFamily="34" charset="0"/>
              <a:cs typeface="Calibri" panose="020F0502020204030204" pitchFamily="34" charset="0"/>
            </a:endParaRPr>
          </a:p>
        </p:txBody>
      </p:sp>
      <p:pic>
        <p:nvPicPr>
          <p:cNvPr id="30724"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a:extLst>
              <a:ext uri="{FF2B5EF4-FFF2-40B4-BE49-F238E27FC236}">
                <a16:creationId xmlns:a16="http://schemas.microsoft.com/office/drawing/2014/main" id="{B83AE574-7CEB-60F6-5049-64C5202E468E}"/>
              </a:ext>
            </a:extLst>
          </p:cNvPr>
          <p:cNvGrpSpPr/>
          <p:nvPr/>
        </p:nvGrpSpPr>
        <p:grpSpPr>
          <a:xfrm>
            <a:off x="609600" y="2362200"/>
            <a:ext cx="7848600" cy="3619500"/>
            <a:chOff x="609600" y="2362200"/>
            <a:chExt cx="7848600" cy="3619500"/>
          </a:xfrm>
        </p:grpSpPr>
        <p:grpSp>
          <p:nvGrpSpPr>
            <p:cNvPr id="2" name="Group 1">
              <a:extLst>
                <a:ext uri="{FF2B5EF4-FFF2-40B4-BE49-F238E27FC236}">
                  <a16:creationId xmlns:a16="http://schemas.microsoft.com/office/drawing/2014/main" id="{55C07A5A-A564-FB12-1A60-47042928573B}"/>
                </a:ext>
              </a:extLst>
            </p:cNvPr>
            <p:cNvGrpSpPr/>
            <p:nvPr/>
          </p:nvGrpSpPr>
          <p:grpSpPr>
            <a:xfrm>
              <a:off x="609600" y="2362200"/>
              <a:ext cx="7848600" cy="3619500"/>
              <a:chOff x="609600" y="2362200"/>
              <a:chExt cx="7848600" cy="3619500"/>
            </a:xfrm>
          </p:grpSpPr>
          <p:pic>
            <p:nvPicPr>
              <p:cNvPr id="30725"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2362200"/>
                <a:ext cx="77724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Oval 6"/>
              <p:cNvSpPr>
                <a:spLocks noChangeArrowheads="1"/>
              </p:cNvSpPr>
              <p:nvPr/>
            </p:nvSpPr>
            <p:spPr bwMode="auto">
              <a:xfrm flipV="1">
                <a:off x="609600" y="5410200"/>
                <a:ext cx="609600" cy="3048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grpSp>
        <p:grpSp>
          <p:nvGrpSpPr>
            <p:cNvPr id="3" name="Group 2">
              <a:extLst>
                <a:ext uri="{FF2B5EF4-FFF2-40B4-BE49-F238E27FC236}">
                  <a16:creationId xmlns:a16="http://schemas.microsoft.com/office/drawing/2014/main" id="{B19AB31A-7E09-CB8B-640C-168D44B56103}"/>
                </a:ext>
              </a:extLst>
            </p:cNvPr>
            <p:cNvGrpSpPr/>
            <p:nvPr/>
          </p:nvGrpSpPr>
          <p:grpSpPr>
            <a:xfrm>
              <a:off x="1219200" y="4972797"/>
              <a:ext cx="304826" cy="170703"/>
              <a:chOff x="3775763" y="1847079"/>
              <a:chExt cx="304826" cy="170703"/>
            </a:xfrm>
          </p:grpSpPr>
          <p:sp>
            <p:nvSpPr>
              <p:cNvPr id="4" name="Rectangle 3">
                <a:extLst>
                  <a:ext uri="{FF2B5EF4-FFF2-40B4-BE49-F238E27FC236}">
                    <a16:creationId xmlns:a16="http://schemas.microsoft.com/office/drawing/2014/main" id="{9E05891B-FDC6-4789-26FB-04123C812E7B}"/>
                  </a:ext>
                </a:extLst>
              </p:cNvPr>
              <p:cNvSpPr/>
              <p:nvPr/>
            </p:nvSpPr>
            <p:spPr bwMode="auto">
              <a:xfrm>
                <a:off x="3851976" y="1904999"/>
                <a:ext cx="152400" cy="54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pic>
            <p:nvPicPr>
              <p:cNvPr id="5" name="Picture 4">
                <a:extLst>
                  <a:ext uri="{FF2B5EF4-FFF2-40B4-BE49-F238E27FC236}">
                    <a16:creationId xmlns:a16="http://schemas.microsoft.com/office/drawing/2014/main" id="{C72B0A02-0E2B-70E0-BCF1-1D668C703D3A}"/>
                  </a:ext>
                </a:extLst>
              </p:cNvPr>
              <p:cNvPicPr>
                <a:picLocks noChangeAspect="1"/>
              </p:cNvPicPr>
              <p:nvPr/>
            </p:nvPicPr>
            <p:blipFill>
              <a:blip r:embed="rId7"/>
              <a:stretch>
                <a:fillRect/>
              </a:stretch>
            </p:blipFill>
            <p:spPr>
              <a:xfrm>
                <a:off x="3775763" y="1847079"/>
                <a:ext cx="304826" cy="170703"/>
              </a:xfrm>
              <a:prstGeom prst="rect">
                <a:avLst/>
              </a:prstGeom>
            </p:spPr>
          </p:pic>
        </p:gr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8229600" cy="563563"/>
          </a:xfrm>
        </p:spPr>
        <p:txBody>
          <a:bodyPr/>
          <a:lstStyle/>
          <a:p>
            <a:pPr defTabSz="950913" eaLnBrk="1" hangingPunct="1"/>
            <a:r>
              <a:rPr lang="en-US" altLang="en-US" sz="2800">
                <a:solidFill>
                  <a:srgbClr val="0070C0"/>
                </a:solidFill>
                <a:latin typeface="Calibri" panose="020F0502020204030204" pitchFamily="34" charset="0"/>
                <a:cs typeface="Calibri" panose="020F0502020204030204" pitchFamily="34" charset="0"/>
              </a:rPr>
              <a:t>Creating Entries in Banner</a:t>
            </a:r>
          </a:p>
        </p:txBody>
      </p:sp>
      <p:sp>
        <p:nvSpPr>
          <p:cNvPr id="4099" name="Rectangle 3"/>
          <p:cNvSpPr>
            <a:spLocks noGrp="1" noChangeArrowheads="1"/>
          </p:cNvSpPr>
          <p:nvPr>
            <p:ph type="body" sz="half" idx="1"/>
          </p:nvPr>
        </p:nvSpPr>
        <p:spPr>
          <a:xfrm>
            <a:off x="457200" y="838200"/>
            <a:ext cx="8153400" cy="5181600"/>
          </a:xfrm>
        </p:spPr>
        <p:txBody>
          <a:bodyPr/>
          <a:lstStyle/>
          <a:p>
            <a:pPr marL="533400" indent="-533400" defTabSz="950913" eaLnBrk="1" hangingPunct="1">
              <a:buFontTx/>
              <a:buNone/>
            </a:pPr>
            <a:r>
              <a:rPr lang="en-US" altLang="en-US" sz="2800">
                <a:latin typeface="Verdana" panose="020B0604030504040204" pitchFamily="34" charset="0"/>
              </a:rPr>
              <a:t>	</a:t>
            </a:r>
            <a:r>
              <a:rPr lang="en-US" altLang="en-US" sz="1600">
                <a:latin typeface="Calibri" panose="020F0502020204030204" pitchFamily="34" charset="0"/>
                <a:cs typeface="Calibri" panose="020F0502020204030204" pitchFamily="34" charset="0"/>
              </a:rPr>
              <a:t>With a Banner ID, your ability to enter transactions is controlled by three primary factors. </a:t>
            </a:r>
          </a:p>
          <a:p>
            <a:pPr marL="533400" indent="-533400" defTabSz="950913" eaLnBrk="1" hangingPunct="1">
              <a:buFontTx/>
              <a:buNone/>
            </a:pPr>
            <a:endParaRPr lang="en-US" altLang="en-US" sz="1600">
              <a:latin typeface="Calibri" panose="020F0502020204030204" pitchFamily="34" charset="0"/>
              <a:cs typeface="Calibri" panose="020F0502020204030204" pitchFamily="34" charset="0"/>
            </a:endParaRPr>
          </a:p>
          <a:p>
            <a:pPr marL="533400" indent="-533400" defTabSz="950913" eaLnBrk="1" hangingPunct="1">
              <a:buFontTx/>
              <a:buAutoNum type="arabicPeriod"/>
            </a:pPr>
            <a:r>
              <a:rPr lang="en-US" altLang="en-US" sz="1600">
                <a:latin typeface="Calibri" panose="020F0502020204030204" pitchFamily="34" charset="0"/>
                <a:cs typeface="Calibri" panose="020F0502020204030204" pitchFamily="34" charset="0"/>
              </a:rPr>
              <a:t>Access to the form on which the transaction is recorded. If your form access is query only, you may view the form but not update it.</a:t>
            </a:r>
          </a:p>
          <a:p>
            <a:pPr marL="533400" indent="-533400" defTabSz="950913" eaLnBrk="1" hangingPunct="1">
              <a:buFontTx/>
              <a:buAutoNum type="arabicPeriod"/>
            </a:pPr>
            <a:endParaRPr lang="en-US" altLang="en-US" sz="1600">
              <a:latin typeface="Calibri" panose="020F0502020204030204" pitchFamily="34" charset="0"/>
              <a:cs typeface="Calibri" panose="020F0502020204030204" pitchFamily="34" charset="0"/>
            </a:endParaRPr>
          </a:p>
          <a:p>
            <a:pPr marL="533400" indent="-533400" defTabSz="950913" eaLnBrk="1" hangingPunct="1">
              <a:buFontTx/>
              <a:buAutoNum type="arabicPeriod"/>
            </a:pPr>
            <a:r>
              <a:rPr lang="en-US" altLang="en-US" sz="1600">
                <a:latin typeface="Calibri" panose="020F0502020204030204" pitchFamily="34" charset="0"/>
                <a:cs typeface="Calibri" panose="020F0502020204030204" pitchFamily="34" charset="0"/>
              </a:rPr>
              <a:t>Access to the Fund and the Organization used in the transaction. Banner security grants access to certain Funds and Organizations. This Fund and Organization security limits your access view to individual organizations, departments, schools, executive levels, etc. within your assigned responsibility.</a:t>
            </a:r>
          </a:p>
          <a:p>
            <a:pPr marL="533400" indent="-533400" defTabSz="950913" eaLnBrk="1" hangingPunct="1">
              <a:buFontTx/>
              <a:buAutoNum type="arabicPeriod"/>
            </a:pPr>
            <a:endParaRPr lang="en-US" altLang="en-US" sz="1600">
              <a:latin typeface="Calibri" panose="020F0502020204030204" pitchFamily="34" charset="0"/>
              <a:cs typeface="Calibri" panose="020F0502020204030204" pitchFamily="34" charset="0"/>
            </a:endParaRPr>
          </a:p>
          <a:p>
            <a:pPr marL="533400" indent="-533400" defTabSz="950913" eaLnBrk="1" hangingPunct="1">
              <a:buFontTx/>
              <a:buAutoNum type="arabicPeriod"/>
            </a:pPr>
            <a:r>
              <a:rPr lang="en-US" altLang="en-US" sz="1600">
                <a:latin typeface="Calibri" panose="020F0502020204030204" pitchFamily="34" charset="0"/>
                <a:cs typeface="Calibri" panose="020F0502020204030204" pitchFamily="34" charset="0"/>
              </a:rPr>
              <a:t>Access to a particular transaction type must be allowed. This is controlled by granting access to a Journal Type, at times called the Rule Class or Rule Code. There are over 350 Rule Codes in Banner. Most of these are hidden from the user. With most forms, you do not have to know the particular journal type or rule class that is utilized. Exceptions include the </a:t>
            </a:r>
            <a:r>
              <a:rPr lang="en-US" altLang="en-US" sz="1600" b="1">
                <a:latin typeface="Calibri" panose="020F0502020204030204" pitchFamily="34" charset="0"/>
                <a:cs typeface="Calibri" panose="020F0502020204030204" pitchFamily="34" charset="0"/>
              </a:rPr>
              <a:t>journal voucher entry form, FGAJVCM, </a:t>
            </a:r>
            <a:r>
              <a:rPr lang="en-US" altLang="en-US" sz="1600">
                <a:latin typeface="Calibri" panose="020F0502020204030204" pitchFamily="34" charset="0"/>
                <a:cs typeface="Calibri" panose="020F0502020204030204" pitchFamily="34" charset="0"/>
              </a:rPr>
              <a:t>that allows the entry of departmental Journal Entries, Budget Entries and Cash Receipts. Having access to a particular journal type allows the user to enter a particular type of transaction and that may include limitations on the accounts, organizations or funds that may be affected by the transactions</a:t>
            </a:r>
            <a:r>
              <a:rPr lang="en-US" altLang="en-US" sz="1400">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pic>
        <p:nvPicPr>
          <p:cNvPr id="4100" name="Picture 4" descr="vcucs"/>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a:xfrm>
            <a:off x="7620000" y="6248400"/>
            <a:ext cx="1524000" cy="609600"/>
          </a:xfrm>
          <a:noFill/>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685800" y="152400"/>
            <a:ext cx="7772400" cy="609600"/>
          </a:xfrm>
        </p:spPr>
        <p:txBody>
          <a:bodyPr/>
          <a:lstStyle/>
          <a:p>
            <a:r>
              <a:rPr lang="en-US" altLang="en-US" sz="2800">
                <a:solidFill>
                  <a:srgbClr val="0070C0"/>
                </a:solidFill>
                <a:latin typeface="Calibri" panose="020F0502020204030204" pitchFamily="34" charset="0"/>
              </a:rPr>
              <a:t>Removing a Travel Encumbrance</a:t>
            </a:r>
          </a:p>
        </p:txBody>
      </p:sp>
      <p:sp>
        <p:nvSpPr>
          <p:cNvPr id="31747" name="Subtitle 2"/>
          <p:cNvSpPr>
            <a:spLocks noGrp="1"/>
          </p:cNvSpPr>
          <p:nvPr>
            <p:ph type="subTitle" idx="1"/>
          </p:nvPr>
        </p:nvSpPr>
        <p:spPr>
          <a:xfrm>
            <a:off x="838200" y="762000"/>
            <a:ext cx="7239000" cy="1752600"/>
          </a:xfrm>
        </p:spPr>
        <p:txBody>
          <a:bodyPr/>
          <a:lstStyle/>
          <a:p>
            <a:pPr algn="l">
              <a:spcBef>
                <a:spcPct val="0"/>
              </a:spcBef>
            </a:pPr>
            <a:r>
              <a:rPr lang="en-US" altLang="en-US" sz="1600">
                <a:latin typeface="Calibri" panose="020F0502020204030204" pitchFamily="34" charset="0"/>
              </a:rPr>
              <a:t>There are instances where a travel encumbrance needs to be removed manually. For instance, if a travel pre-approval was not attached to the expense report, the encumbrance will not liquidate automatically.</a:t>
            </a:r>
          </a:p>
          <a:p>
            <a:pPr algn="l">
              <a:spcBef>
                <a:spcPct val="0"/>
              </a:spcBef>
            </a:pPr>
            <a:r>
              <a:rPr lang="en-US" altLang="en-US" sz="1000">
                <a:latin typeface="Calibri" panose="020F0502020204030204" pitchFamily="34" charset="0"/>
              </a:rPr>
              <a:t> </a:t>
            </a:r>
          </a:p>
          <a:p>
            <a:pPr algn="l">
              <a:spcBef>
                <a:spcPct val="0"/>
              </a:spcBef>
            </a:pPr>
            <a:r>
              <a:rPr lang="en-US" altLang="en-US" sz="1600">
                <a:latin typeface="Calibri" panose="020F0502020204030204" pitchFamily="34" charset="0"/>
              </a:rPr>
              <a:t>First, you will need to find out some specific information about the encumbrance you want to remove. Go to form </a:t>
            </a:r>
            <a:r>
              <a:rPr lang="en-US" altLang="en-US" sz="1600" b="1">
                <a:solidFill>
                  <a:srgbClr val="0070C0"/>
                </a:solidFill>
                <a:latin typeface="Calibri" panose="020F0502020204030204" pitchFamily="34" charset="0"/>
              </a:rPr>
              <a:t>FGIENCD</a:t>
            </a:r>
            <a:r>
              <a:rPr lang="en-US" altLang="en-US" sz="1600">
                <a:latin typeface="Calibri" panose="020F0502020204030204" pitchFamily="34" charset="0"/>
              </a:rPr>
              <a:t> and enter the document number (begins with Txxxxxxx). Click on Go. </a:t>
            </a:r>
          </a:p>
        </p:txBody>
      </p:sp>
      <p:pic>
        <p:nvPicPr>
          <p:cNvPr id="31748" name="Picture 4" descr="vcucs"/>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6670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685800" y="228600"/>
            <a:ext cx="7772400" cy="609600"/>
          </a:xfrm>
        </p:spPr>
        <p:txBody>
          <a:bodyPr/>
          <a:lstStyle/>
          <a:p>
            <a:r>
              <a:rPr lang="en-US" altLang="en-US" sz="2800">
                <a:solidFill>
                  <a:srgbClr val="0070C0"/>
                </a:solidFill>
                <a:latin typeface="Calibri" panose="020F0502020204030204" pitchFamily="34" charset="0"/>
              </a:rPr>
              <a:t>Removing a Travel Encumbrance</a:t>
            </a:r>
          </a:p>
        </p:txBody>
      </p:sp>
      <p:sp>
        <p:nvSpPr>
          <p:cNvPr id="32771" name="Subtitle 2"/>
          <p:cNvSpPr>
            <a:spLocks noGrp="1"/>
          </p:cNvSpPr>
          <p:nvPr>
            <p:ph type="subTitle" idx="1"/>
          </p:nvPr>
        </p:nvSpPr>
        <p:spPr>
          <a:xfrm>
            <a:off x="838200" y="838200"/>
            <a:ext cx="7239000" cy="1752600"/>
          </a:xfrm>
        </p:spPr>
        <p:txBody>
          <a:bodyPr/>
          <a:lstStyle/>
          <a:p>
            <a:pPr algn="l">
              <a:spcBef>
                <a:spcPct val="0"/>
              </a:spcBef>
            </a:pPr>
            <a:r>
              <a:rPr lang="en-US" altLang="en-US" sz="1600" dirty="0">
                <a:latin typeface="Calibri" panose="020F0502020204030204" pitchFamily="34" charset="0"/>
              </a:rPr>
              <a:t>From this form, note the </a:t>
            </a:r>
            <a:r>
              <a:rPr lang="en-US" altLang="en-US" sz="1600" b="1" dirty="0">
                <a:latin typeface="Calibri" panose="020F0502020204030204" pitchFamily="34" charset="0"/>
              </a:rPr>
              <a:t>Index, item number, sequence number, account, </a:t>
            </a:r>
            <a:r>
              <a:rPr lang="en-US" altLang="en-US" sz="1600" dirty="0">
                <a:latin typeface="Calibri" panose="020F0502020204030204" pitchFamily="34" charset="0"/>
              </a:rPr>
              <a:t>and</a:t>
            </a:r>
            <a:r>
              <a:rPr lang="en-US" altLang="en-US" sz="1600" b="1" dirty="0">
                <a:latin typeface="Calibri" panose="020F0502020204030204" pitchFamily="34" charset="0"/>
              </a:rPr>
              <a:t> balance</a:t>
            </a:r>
            <a:r>
              <a:rPr lang="en-US" altLang="en-US" sz="1600" dirty="0">
                <a:latin typeface="Calibri" panose="020F0502020204030204" pitchFamily="34" charset="0"/>
              </a:rPr>
              <a:t>. You’ll need this information to enter on Banner form </a:t>
            </a:r>
            <a:r>
              <a:rPr lang="en-US" altLang="en-US" sz="1600" b="1" dirty="0">
                <a:solidFill>
                  <a:srgbClr val="0070C0"/>
                </a:solidFill>
                <a:latin typeface="Calibri" panose="020F0502020204030204" pitchFamily="34" charset="0"/>
              </a:rPr>
              <a:t>FGAJVCD</a:t>
            </a:r>
            <a:r>
              <a:rPr lang="en-US" altLang="en-US" sz="1600" dirty="0">
                <a:latin typeface="Calibri" panose="020F0502020204030204" pitchFamily="34" charset="0"/>
              </a:rPr>
              <a:t> (Journal Voucher Entry).</a:t>
            </a:r>
          </a:p>
          <a:p>
            <a:pPr marL="285750" indent="-285750" algn="l">
              <a:spcBef>
                <a:spcPct val="0"/>
              </a:spcBef>
              <a:buFont typeface="Arial" panose="020B0604020202020204" pitchFamily="34" charset="0"/>
              <a:buChar char="•"/>
            </a:pPr>
            <a:r>
              <a:rPr lang="en-US" sz="1600" dirty="0">
                <a:solidFill>
                  <a:srgbClr val="000000"/>
                </a:solidFill>
                <a:effectLst/>
                <a:latin typeface="Calibri" panose="020F0502020204030204" pitchFamily="34" charset="0"/>
                <a:ea typeface="Times New Roman" panose="02020603050405020304" pitchFamily="18" charset="0"/>
              </a:rPr>
              <a:t>This must be done for each line of the encumbrance, if there are multiple items/sequence numbers. To get this information, check the bottom of the “Encumbrance Detail” section, and hit the right arrow button</a:t>
            </a:r>
            <a:r>
              <a:rPr lang="en-US" sz="1600" b="1" dirty="0">
                <a:solidFill>
                  <a:srgbClr val="000000"/>
                </a:solidFill>
                <a:effectLst/>
                <a:latin typeface="Calibri" panose="020F0502020204030204" pitchFamily="34" charset="0"/>
                <a:ea typeface="Times New Roman" panose="02020603050405020304" pitchFamily="18" charset="0"/>
              </a:rPr>
              <a:t> </a:t>
            </a:r>
            <a:r>
              <a:rPr lang="en-US" sz="1600" dirty="0">
                <a:solidFill>
                  <a:srgbClr val="000000"/>
                </a:solidFill>
                <a:effectLst/>
                <a:latin typeface="Calibri" panose="020F0502020204030204" pitchFamily="34" charset="0"/>
                <a:ea typeface="Times New Roman" panose="02020603050405020304" pitchFamily="18" charset="0"/>
              </a:rPr>
              <a:t>to view</a:t>
            </a:r>
            <a:r>
              <a:rPr lang="en-US" sz="1600" b="1" dirty="0">
                <a:solidFill>
                  <a:srgbClr val="000000"/>
                </a:solidFill>
                <a:effectLst/>
                <a:latin typeface="Calibri" panose="020F0502020204030204" pitchFamily="34" charset="0"/>
                <a:ea typeface="Times New Roman" panose="02020603050405020304" pitchFamily="18" charset="0"/>
              </a:rPr>
              <a:t> </a:t>
            </a:r>
            <a:r>
              <a:rPr lang="en-US" sz="1600" dirty="0">
                <a:solidFill>
                  <a:srgbClr val="000000"/>
                </a:solidFill>
                <a:effectLst/>
                <a:latin typeface="Calibri" panose="020F0502020204030204" pitchFamily="34" charset="0"/>
                <a:ea typeface="Times New Roman" panose="02020603050405020304" pitchFamily="18" charset="0"/>
              </a:rPr>
              <a:t>the next record(s).</a:t>
            </a:r>
            <a:endParaRPr lang="en-US" altLang="en-US" sz="1600" dirty="0">
              <a:latin typeface="Calibri" panose="020F0502020204030204" pitchFamily="34" charset="0"/>
            </a:endParaRPr>
          </a:p>
        </p:txBody>
      </p:sp>
      <p:pic>
        <p:nvPicPr>
          <p:cNvPr id="32772" name="Picture 4" descr="vcucs"/>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ADE23BB5-65AA-F765-309C-597BF91DAEEB}"/>
              </a:ext>
            </a:extLst>
          </p:cNvPr>
          <p:cNvGrpSpPr/>
          <p:nvPr/>
        </p:nvGrpSpPr>
        <p:grpSpPr>
          <a:xfrm>
            <a:off x="685800" y="2611362"/>
            <a:ext cx="7772400" cy="3484562"/>
            <a:chOff x="685800" y="1925638"/>
            <a:chExt cx="7772400" cy="3484562"/>
          </a:xfrm>
        </p:grpSpPr>
        <p:grpSp>
          <p:nvGrpSpPr>
            <p:cNvPr id="32773" name="Group 13"/>
            <p:cNvGrpSpPr>
              <a:grpSpLocks/>
            </p:cNvGrpSpPr>
            <p:nvPr/>
          </p:nvGrpSpPr>
          <p:grpSpPr bwMode="auto">
            <a:xfrm>
              <a:off x="685800" y="1925638"/>
              <a:ext cx="7772400" cy="3484562"/>
              <a:chOff x="685800" y="1925742"/>
              <a:chExt cx="7772400" cy="3484458"/>
            </a:xfrm>
          </p:grpSpPr>
          <p:pic>
            <p:nvPicPr>
              <p:cNvPr id="3277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925742"/>
                <a:ext cx="7772400" cy="348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bwMode="auto">
              <a:xfrm>
                <a:off x="1295400" y="2590884"/>
                <a:ext cx="381000" cy="76198"/>
              </a:xfrm>
              <a:prstGeom prst="rect">
                <a:avLst/>
              </a:prstGeom>
              <a:solidFill>
                <a:schemeClr val="accent3">
                  <a:lumMod val="95000"/>
                </a:schemeClr>
              </a:solidFill>
              <a:ln w="9525" cap="flat" cmpd="sng" algn="ctr">
                <a:noFill/>
                <a:prstDash val="solid"/>
                <a:round/>
                <a:headEnd type="none" w="med" len="med"/>
                <a:tailEnd type="none" w="med" len="med"/>
              </a:ln>
              <a:effectLst/>
            </p:spPr>
            <p:txBody>
              <a:bodyPr/>
              <a:lstStyle/>
              <a:p>
                <a:pPr>
                  <a:defRPr/>
                </a:pPr>
                <a:endParaRPr lang="en-US"/>
              </a:p>
            </p:txBody>
          </p:sp>
        </p:grpSp>
        <p:sp>
          <p:nvSpPr>
            <p:cNvPr id="15" name="Oval 14"/>
            <p:cNvSpPr/>
            <p:nvPr/>
          </p:nvSpPr>
          <p:spPr bwMode="auto">
            <a:xfrm>
              <a:off x="990600" y="42672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4724400" y="33528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914400" y="32004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4648200" y="4419600"/>
              <a:ext cx="1371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ctrTitle"/>
          </p:nvPr>
        </p:nvSpPr>
        <p:spPr>
          <a:xfrm>
            <a:off x="685800" y="228600"/>
            <a:ext cx="7772400" cy="609600"/>
          </a:xfrm>
        </p:spPr>
        <p:txBody>
          <a:bodyPr/>
          <a:lstStyle/>
          <a:p>
            <a:r>
              <a:rPr lang="en-US" altLang="en-US" sz="2800">
                <a:solidFill>
                  <a:srgbClr val="0070C0"/>
                </a:solidFill>
                <a:latin typeface="Calibri" panose="020F0502020204030204" pitchFamily="34" charset="0"/>
              </a:rPr>
              <a:t>Removing a Travel Encumbrance</a:t>
            </a:r>
          </a:p>
        </p:txBody>
      </p:sp>
      <p:sp>
        <p:nvSpPr>
          <p:cNvPr id="33796" name="Subtitle 2"/>
          <p:cNvSpPr>
            <a:spLocks noGrp="1"/>
          </p:cNvSpPr>
          <p:nvPr>
            <p:ph type="subTitle" idx="1"/>
          </p:nvPr>
        </p:nvSpPr>
        <p:spPr>
          <a:xfrm>
            <a:off x="838200" y="1066800"/>
            <a:ext cx="7239000" cy="1752600"/>
          </a:xfrm>
        </p:spPr>
        <p:txBody>
          <a:bodyPr/>
          <a:lstStyle/>
          <a:p>
            <a:pPr algn="l">
              <a:spcBef>
                <a:spcPct val="0"/>
              </a:spcBef>
            </a:pPr>
            <a:r>
              <a:rPr lang="en-US" altLang="en-US" sz="1600">
                <a:latin typeface="Calibri" panose="020F0502020204030204" pitchFamily="34" charset="0"/>
              </a:rPr>
              <a:t>Go to form, </a:t>
            </a:r>
            <a:r>
              <a:rPr lang="en-US" altLang="en-US" sz="1600" b="1">
                <a:solidFill>
                  <a:srgbClr val="0070C0"/>
                </a:solidFill>
                <a:latin typeface="Calibri" panose="020F0502020204030204" pitchFamily="34" charset="0"/>
              </a:rPr>
              <a:t>FGAJVCD</a:t>
            </a:r>
            <a:r>
              <a:rPr lang="en-US" altLang="en-US" sz="1600">
                <a:latin typeface="Calibri" panose="020F0502020204030204" pitchFamily="34" charset="0"/>
              </a:rPr>
              <a:t> and click on Go. The Document Number will eventually self-populate. The Transaction Date will auto-fill. Because this is an encumbrance liquidation process, </a:t>
            </a:r>
            <a:r>
              <a:rPr lang="en-US" altLang="en-US" sz="1600" b="1">
                <a:solidFill>
                  <a:srgbClr val="FF0000"/>
                </a:solidFill>
                <a:latin typeface="Calibri" panose="020F0502020204030204" pitchFamily="34" charset="0"/>
              </a:rPr>
              <a:t>Total</a:t>
            </a:r>
            <a:r>
              <a:rPr lang="en-US" altLang="en-US" sz="1600">
                <a:latin typeface="Calibri" panose="020F0502020204030204" pitchFamily="34" charset="0"/>
              </a:rPr>
              <a:t> </a:t>
            </a:r>
            <a:r>
              <a:rPr lang="en-US" altLang="en-US" sz="1600" b="1">
                <a:solidFill>
                  <a:srgbClr val="FF0000"/>
                </a:solidFill>
                <a:latin typeface="Calibri" panose="020F0502020204030204" pitchFamily="34" charset="0"/>
              </a:rPr>
              <a:t>should equal zero</a:t>
            </a:r>
            <a:r>
              <a:rPr lang="en-US" altLang="en-US" sz="1600">
                <a:latin typeface="Calibri" panose="020F0502020204030204" pitchFamily="34" charset="0"/>
              </a:rPr>
              <a:t>. Click on Next Section down arrow.</a:t>
            </a:r>
          </a:p>
        </p:txBody>
      </p:sp>
      <p:pic>
        <p:nvPicPr>
          <p:cNvPr id="33798" name="Picture 4" descr="vcucs"/>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567801F2-CE4C-80BC-ED2C-FBA8D347FAB8}"/>
              </a:ext>
            </a:extLst>
          </p:cNvPr>
          <p:cNvGrpSpPr/>
          <p:nvPr/>
        </p:nvGrpSpPr>
        <p:grpSpPr>
          <a:xfrm>
            <a:off x="838200" y="2133600"/>
            <a:ext cx="7772400" cy="3505200"/>
            <a:chOff x="838200" y="2133600"/>
            <a:chExt cx="7772400" cy="3505200"/>
          </a:xfrm>
        </p:grpSpPr>
        <p:pic>
          <p:nvPicPr>
            <p:cNvPr id="3379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2133600"/>
              <a:ext cx="77724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bwMode="auto">
            <a:xfrm>
              <a:off x="1676400" y="28956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p:nvPr/>
          </p:nvSpPr>
          <p:spPr bwMode="auto">
            <a:xfrm>
              <a:off x="990600" y="5334000"/>
              <a:ext cx="381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ctrTitle"/>
          </p:nvPr>
        </p:nvSpPr>
        <p:spPr>
          <a:xfrm>
            <a:off x="685800" y="228600"/>
            <a:ext cx="7772400" cy="609600"/>
          </a:xfrm>
        </p:spPr>
        <p:txBody>
          <a:bodyPr/>
          <a:lstStyle/>
          <a:p>
            <a:r>
              <a:rPr lang="en-US" altLang="en-US" sz="2800">
                <a:solidFill>
                  <a:srgbClr val="0070C0"/>
                </a:solidFill>
                <a:latin typeface="Calibri" panose="020F0502020204030204" pitchFamily="34" charset="0"/>
              </a:rPr>
              <a:t>Removing a Travel Encumbrance</a:t>
            </a:r>
          </a:p>
        </p:txBody>
      </p:sp>
      <p:sp>
        <p:nvSpPr>
          <p:cNvPr id="34820" name="Subtitle 2"/>
          <p:cNvSpPr>
            <a:spLocks noGrp="1"/>
          </p:cNvSpPr>
          <p:nvPr>
            <p:ph type="subTitle" idx="1"/>
          </p:nvPr>
        </p:nvSpPr>
        <p:spPr>
          <a:xfrm>
            <a:off x="838200" y="838200"/>
            <a:ext cx="7239000" cy="1752600"/>
          </a:xfrm>
        </p:spPr>
        <p:txBody>
          <a:bodyPr/>
          <a:lstStyle/>
          <a:p>
            <a:pPr algn="l">
              <a:spcBef>
                <a:spcPct val="0"/>
              </a:spcBef>
            </a:pPr>
            <a:r>
              <a:rPr lang="en-US" altLang="en-US" sz="1600">
                <a:latin typeface="Calibri" panose="020F0502020204030204" pitchFamily="34" charset="0"/>
              </a:rPr>
              <a:t>Leave </a:t>
            </a:r>
            <a:r>
              <a:rPr lang="en-US" altLang="en-US" sz="1600" b="1">
                <a:latin typeface="Calibri" panose="020F0502020204030204" pitchFamily="34" charset="0"/>
              </a:rPr>
              <a:t>Sequence</a:t>
            </a:r>
            <a:r>
              <a:rPr lang="en-US" altLang="en-US" sz="1600">
                <a:latin typeface="Calibri" panose="020F0502020204030204" pitchFamily="34" charset="0"/>
              </a:rPr>
              <a:t> blank (it will self populate) and tab to </a:t>
            </a:r>
            <a:r>
              <a:rPr lang="en-US" altLang="en-US" sz="1600" b="1">
                <a:latin typeface="Calibri" panose="020F0502020204030204" pitchFamily="34" charset="0"/>
              </a:rPr>
              <a:t>Journal Type</a:t>
            </a:r>
            <a:r>
              <a:rPr lang="en-US" altLang="en-US" sz="1600">
                <a:latin typeface="Calibri" panose="020F0502020204030204" pitchFamily="34" charset="0"/>
              </a:rPr>
              <a:t>. Enter </a:t>
            </a:r>
            <a:r>
              <a:rPr lang="en-US" altLang="en-US" sz="1600" b="1">
                <a:solidFill>
                  <a:srgbClr val="FF0000"/>
                </a:solidFill>
                <a:latin typeface="Calibri" panose="020F0502020204030204" pitchFamily="34" charset="0"/>
              </a:rPr>
              <a:t>E032</a:t>
            </a:r>
            <a:r>
              <a:rPr lang="en-US" altLang="en-US" sz="1600">
                <a:latin typeface="Calibri" panose="020F0502020204030204" pitchFamily="34" charset="0"/>
              </a:rPr>
              <a:t>. The</a:t>
            </a:r>
            <a:r>
              <a:rPr lang="en-US" altLang="en-US" sz="1600" b="1">
                <a:latin typeface="Calibri" panose="020F0502020204030204" pitchFamily="34" charset="0"/>
              </a:rPr>
              <a:t> COA </a:t>
            </a:r>
            <a:r>
              <a:rPr lang="en-US" altLang="en-US" sz="1600">
                <a:latin typeface="Calibri" panose="020F0502020204030204" pitchFamily="34" charset="0"/>
              </a:rPr>
              <a:t>(Chart of Accounts) will self populate with V. Type your org in the </a:t>
            </a:r>
            <a:r>
              <a:rPr lang="en-US" altLang="en-US" sz="1600" b="1">
                <a:latin typeface="Calibri" panose="020F0502020204030204" pitchFamily="34" charset="0"/>
              </a:rPr>
              <a:t>Index</a:t>
            </a:r>
            <a:r>
              <a:rPr lang="en-US" altLang="en-US" sz="1600">
                <a:latin typeface="Calibri" panose="020F0502020204030204" pitchFamily="34" charset="0"/>
              </a:rPr>
              <a:t> Field. Fund and Orgn will self-populate. Enter the account number in the </a:t>
            </a:r>
            <a:r>
              <a:rPr lang="en-US" altLang="en-US" sz="1600" b="1">
                <a:latin typeface="Calibri" panose="020F0502020204030204" pitchFamily="34" charset="0"/>
              </a:rPr>
              <a:t>Acct</a:t>
            </a:r>
            <a:r>
              <a:rPr lang="en-US" altLang="en-US" sz="1600">
                <a:latin typeface="Calibri" panose="020F0502020204030204" pitchFamily="34" charset="0"/>
              </a:rPr>
              <a:t> field. Tab to </a:t>
            </a:r>
            <a:r>
              <a:rPr lang="en-US" altLang="en-US" sz="1600" b="1">
                <a:latin typeface="Calibri" panose="020F0502020204030204" pitchFamily="34" charset="0"/>
              </a:rPr>
              <a:t>Amount</a:t>
            </a:r>
            <a:r>
              <a:rPr lang="en-US" altLang="en-US" sz="1600">
                <a:latin typeface="Calibri" panose="020F0502020204030204" pitchFamily="34" charset="0"/>
              </a:rPr>
              <a:t> and enter </a:t>
            </a:r>
            <a:r>
              <a:rPr lang="en-US" altLang="en-US" sz="1600" b="1">
                <a:solidFill>
                  <a:srgbClr val="FF0000"/>
                </a:solidFill>
                <a:latin typeface="Calibri" panose="020F0502020204030204" pitchFamily="34" charset="0"/>
              </a:rPr>
              <a:t>zero</a:t>
            </a:r>
            <a:r>
              <a:rPr lang="en-US" altLang="en-US" sz="1600">
                <a:latin typeface="Calibri" panose="020F0502020204030204" pitchFamily="34" charset="0"/>
              </a:rPr>
              <a:t>. For the Debit/Credit field, use the </a:t>
            </a:r>
            <a:r>
              <a:rPr lang="en-US" altLang="en-US" sz="1600" b="1">
                <a:solidFill>
                  <a:srgbClr val="FF0000"/>
                </a:solidFill>
                <a:latin typeface="Calibri" panose="020F0502020204030204" pitchFamily="34" charset="0"/>
              </a:rPr>
              <a:t>plus (+) </a:t>
            </a:r>
            <a:r>
              <a:rPr lang="en-US" altLang="en-US" sz="1600">
                <a:latin typeface="Calibri" panose="020F0502020204030204" pitchFamily="34" charset="0"/>
              </a:rPr>
              <a:t>sign to liquidate the encumbrance. Tab to </a:t>
            </a:r>
            <a:r>
              <a:rPr lang="en-US" altLang="en-US" sz="1600" b="1">
                <a:latin typeface="Calibri" panose="020F0502020204030204" pitchFamily="34" charset="0"/>
              </a:rPr>
              <a:t>Description</a:t>
            </a:r>
            <a:r>
              <a:rPr lang="en-US" altLang="en-US" sz="1600">
                <a:latin typeface="Calibri" panose="020F0502020204030204" pitchFamily="34" charset="0"/>
              </a:rPr>
              <a:t> and enter details.</a:t>
            </a:r>
          </a:p>
        </p:txBody>
      </p:sp>
      <p:pic>
        <p:nvPicPr>
          <p:cNvPr id="34823" name="Picture 4" descr="vcucs"/>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9B3AC121-8AD0-BB3A-0C2C-5F5C64BD9CF4}"/>
              </a:ext>
            </a:extLst>
          </p:cNvPr>
          <p:cNvGrpSpPr/>
          <p:nvPr/>
        </p:nvGrpSpPr>
        <p:grpSpPr>
          <a:xfrm>
            <a:off x="685800" y="2438400"/>
            <a:ext cx="7772400" cy="3506788"/>
            <a:chOff x="685800" y="2438400"/>
            <a:chExt cx="7772400" cy="3506788"/>
          </a:xfrm>
        </p:grpSpPr>
        <p:grpSp>
          <p:nvGrpSpPr>
            <p:cNvPr id="8" name="Group 7">
              <a:extLst>
                <a:ext uri="{FF2B5EF4-FFF2-40B4-BE49-F238E27FC236}">
                  <a16:creationId xmlns:a16="http://schemas.microsoft.com/office/drawing/2014/main" id="{51945FDA-3324-6089-3F53-801A00E61C55}"/>
                </a:ext>
              </a:extLst>
            </p:cNvPr>
            <p:cNvGrpSpPr/>
            <p:nvPr/>
          </p:nvGrpSpPr>
          <p:grpSpPr>
            <a:xfrm>
              <a:off x="685800" y="2438400"/>
              <a:ext cx="7772400" cy="3506788"/>
              <a:chOff x="685800" y="2438400"/>
              <a:chExt cx="7772400" cy="3506788"/>
            </a:xfrm>
          </p:grpSpPr>
          <p:pic>
            <p:nvPicPr>
              <p:cNvPr id="348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2438400"/>
                <a:ext cx="7772400" cy="350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5791200" y="2971800"/>
                <a:ext cx="1676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1447800" y="44958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Oval 9"/>
              <p:cNvSpPr/>
              <p:nvPr/>
            </p:nvSpPr>
            <p:spPr>
              <a:xfrm>
                <a:off x="914400" y="4724400"/>
                <a:ext cx="685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1" name="Rectangle 10">
              <a:extLst>
                <a:ext uri="{FF2B5EF4-FFF2-40B4-BE49-F238E27FC236}">
                  <a16:creationId xmlns:a16="http://schemas.microsoft.com/office/drawing/2014/main" id="{C3EAEAA8-E28F-DEBA-083D-3ABD7783222F}"/>
                </a:ext>
              </a:extLst>
            </p:cNvPr>
            <p:cNvSpPr/>
            <p:nvPr/>
          </p:nvSpPr>
          <p:spPr bwMode="auto">
            <a:xfrm>
              <a:off x="1295400" y="5279930"/>
              <a:ext cx="152400" cy="54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pic>
          <p:nvPicPr>
            <p:cNvPr id="12" name="Picture 11">
              <a:extLst>
                <a:ext uri="{FF2B5EF4-FFF2-40B4-BE49-F238E27FC236}">
                  <a16:creationId xmlns:a16="http://schemas.microsoft.com/office/drawing/2014/main" id="{6793161C-0AF6-8555-9E05-9EE6112B4787}"/>
                </a:ext>
              </a:extLst>
            </p:cNvPr>
            <p:cNvPicPr>
              <a:picLocks noChangeAspect="1"/>
            </p:cNvPicPr>
            <p:nvPr/>
          </p:nvPicPr>
          <p:blipFill>
            <a:blip r:embed="rId6"/>
            <a:stretch>
              <a:fillRect/>
            </a:stretch>
          </p:blipFill>
          <p:spPr>
            <a:xfrm>
              <a:off x="1219187" y="5222010"/>
              <a:ext cx="304826" cy="170703"/>
            </a:xfrm>
            <a:prstGeom prst="rect">
              <a:avLst/>
            </a:prstGeom>
          </p:spPr>
        </p:pic>
      </p:gr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1"/>
          <p:cNvSpPr>
            <a:spLocks noGrp="1"/>
          </p:cNvSpPr>
          <p:nvPr>
            <p:ph type="ctrTitle"/>
          </p:nvPr>
        </p:nvSpPr>
        <p:spPr>
          <a:xfrm>
            <a:off x="685800" y="228600"/>
            <a:ext cx="7772400" cy="609600"/>
          </a:xfrm>
        </p:spPr>
        <p:txBody>
          <a:bodyPr/>
          <a:lstStyle/>
          <a:p>
            <a:r>
              <a:rPr lang="en-US" altLang="en-US" sz="2800">
                <a:solidFill>
                  <a:srgbClr val="0070C0"/>
                </a:solidFill>
                <a:latin typeface="Calibri" panose="020F0502020204030204" pitchFamily="34" charset="0"/>
              </a:rPr>
              <a:t>Removing a Travel Encumbrance</a:t>
            </a:r>
          </a:p>
        </p:txBody>
      </p:sp>
      <p:sp>
        <p:nvSpPr>
          <p:cNvPr id="35844" name="Subtitle 2"/>
          <p:cNvSpPr>
            <a:spLocks noGrp="1"/>
          </p:cNvSpPr>
          <p:nvPr>
            <p:ph type="subTitle" idx="1"/>
          </p:nvPr>
        </p:nvSpPr>
        <p:spPr>
          <a:xfrm>
            <a:off x="838200" y="838200"/>
            <a:ext cx="7543800" cy="2514600"/>
          </a:xfrm>
        </p:spPr>
        <p:txBody>
          <a:bodyPr/>
          <a:lstStyle/>
          <a:p>
            <a:pPr algn="l">
              <a:spcBef>
                <a:spcPct val="0"/>
              </a:spcBef>
            </a:pPr>
            <a:r>
              <a:rPr lang="en-US" altLang="en-US" sz="1600" dirty="0">
                <a:latin typeface="Calibri" panose="020F0502020204030204" pitchFamily="34" charset="0"/>
              </a:rPr>
              <a:t>The </a:t>
            </a:r>
            <a:r>
              <a:rPr lang="en-US" altLang="en-US" sz="1600" b="1" dirty="0">
                <a:latin typeface="Calibri" panose="020F0502020204030204" pitchFamily="34" charset="0"/>
              </a:rPr>
              <a:t>Bank Code </a:t>
            </a:r>
            <a:r>
              <a:rPr lang="en-US" altLang="en-US" sz="1600" dirty="0">
                <a:latin typeface="Calibri" panose="020F0502020204030204" pitchFamily="34" charset="0"/>
              </a:rPr>
              <a:t>is DB and will self-populate. Tab to </a:t>
            </a:r>
            <a:r>
              <a:rPr lang="en-US" altLang="en-US" sz="1600" b="1" dirty="0">
                <a:latin typeface="Calibri" panose="020F0502020204030204" pitchFamily="34" charset="0"/>
              </a:rPr>
              <a:t>Encumbrance Number </a:t>
            </a:r>
            <a:r>
              <a:rPr lang="en-US" altLang="en-US" sz="1600" dirty="0">
                <a:latin typeface="Calibri" panose="020F0502020204030204" pitchFamily="34" charset="0"/>
              </a:rPr>
              <a:t>and enter the </a:t>
            </a:r>
            <a:r>
              <a:rPr lang="en-US" altLang="en-US" sz="1600" dirty="0" err="1">
                <a:latin typeface="Calibri" panose="020F0502020204030204" pitchFamily="34" charset="0"/>
              </a:rPr>
              <a:t>Txxxxxxx</a:t>
            </a:r>
            <a:r>
              <a:rPr lang="en-US" altLang="en-US" sz="1600" dirty="0">
                <a:latin typeface="Calibri" panose="020F0502020204030204" pitchFamily="34" charset="0"/>
              </a:rPr>
              <a:t> number.  Tab to </a:t>
            </a:r>
            <a:r>
              <a:rPr lang="en-US" altLang="en-US" sz="1600" b="1" dirty="0">
                <a:latin typeface="Calibri" panose="020F0502020204030204" pitchFamily="34" charset="0"/>
              </a:rPr>
              <a:t>Item Number </a:t>
            </a:r>
            <a:r>
              <a:rPr lang="en-US" altLang="en-US" sz="1600" dirty="0">
                <a:latin typeface="Calibri" panose="020F0502020204030204" pitchFamily="34" charset="0"/>
              </a:rPr>
              <a:t>(found on FGIENCD) and enter. Tab to </a:t>
            </a:r>
            <a:r>
              <a:rPr lang="en-US" altLang="en-US" sz="1600" b="1" dirty="0">
                <a:latin typeface="Calibri" panose="020F0502020204030204" pitchFamily="34" charset="0"/>
              </a:rPr>
              <a:t>Sequence</a:t>
            </a:r>
            <a:r>
              <a:rPr lang="en-US" altLang="en-US" sz="1600" dirty="0">
                <a:latin typeface="Calibri" panose="020F0502020204030204" pitchFamily="34" charset="0"/>
              </a:rPr>
              <a:t> (found on FGIENCD) and enter. Click </a:t>
            </a:r>
            <a:r>
              <a:rPr lang="en-US" altLang="en-US" sz="1600" b="1" dirty="0">
                <a:latin typeface="Calibri" panose="020F0502020204030204" pitchFamily="34" charset="0"/>
              </a:rPr>
              <a:t>Save</a:t>
            </a:r>
            <a:r>
              <a:rPr lang="en-US" altLang="en-US" sz="1600" dirty="0">
                <a:latin typeface="Calibri" panose="020F0502020204030204" pitchFamily="34" charset="0"/>
              </a:rPr>
              <a:t> at the bottom right of the screen.  Make sure the status field updates to </a:t>
            </a:r>
            <a:r>
              <a:rPr lang="en-US" altLang="en-US" sz="1600" b="1" dirty="0" err="1">
                <a:latin typeface="Calibri" panose="020F0502020204030204" pitchFamily="34" charset="0"/>
              </a:rPr>
              <a:t>Postable</a:t>
            </a:r>
            <a:r>
              <a:rPr lang="en-US" altLang="en-US" sz="1600" dirty="0">
                <a:latin typeface="Calibri" panose="020F0502020204030204" pitchFamily="34" charset="0"/>
              </a:rPr>
              <a:t>.</a:t>
            </a:r>
          </a:p>
          <a:p>
            <a:pPr marL="285750" indent="-285750" algn="l">
              <a:spcBef>
                <a:spcPts val="1100"/>
              </a:spcBef>
              <a:buFont typeface="Arial" panose="020B0604020202020204" pitchFamily="34" charset="0"/>
              <a:buChar char="•"/>
            </a:pPr>
            <a:r>
              <a:rPr lang="en-US" altLang="en-US" sz="1500" dirty="0">
                <a:latin typeface="Calibri" panose="020F0502020204030204" pitchFamily="34" charset="0"/>
              </a:rPr>
              <a:t>If you need to remove multiple travel encumbrance lines, click on </a:t>
            </a:r>
            <a:r>
              <a:rPr lang="en-US" altLang="en-US" sz="1500" b="1" dirty="0">
                <a:latin typeface="Calibri" panose="020F0502020204030204" pitchFamily="34" charset="0"/>
              </a:rPr>
              <a:t>Insert</a:t>
            </a:r>
            <a:r>
              <a:rPr lang="en-US" altLang="en-US" sz="1500" dirty="0">
                <a:latin typeface="Calibri" panose="020F0502020204030204" pitchFamily="34" charset="0"/>
              </a:rPr>
              <a:t> to add a line.  A blank form will appear to enter the new line. Follow the same steps to enter the new line.</a:t>
            </a:r>
          </a:p>
          <a:p>
            <a:pPr algn="l">
              <a:spcBef>
                <a:spcPct val="0"/>
              </a:spcBef>
            </a:pPr>
            <a:endParaRPr lang="en-US" altLang="en-US" sz="1600" dirty="0">
              <a:latin typeface="Calibri" panose="020F0502020204030204" pitchFamily="34" charset="0"/>
            </a:endParaRPr>
          </a:p>
        </p:txBody>
      </p:sp>
      <p:pic>
        <p:nvPicPr>
          <p:cNvPr id="35846" name="Picture 4" descr="vcucs"/>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FEA4908D-4252-ABEF-CD7C-ECB3E80CB46B}"/>
              </a:ext>
            </a:extLst>
          </p:cNvPr>
          <p:cNvGrpSpPr/>
          <p:nvPr/>
        </p:nvGrpSpPr>
        <p:grpSpPr>
          <a:xfrm>
            <a:off x="762000" y="2751137"/>
            <a:ext cx="7772400" cy="3497263"/>
            <a:chOff x="762000" y="2286000"/>
            <a:chExt cx="7772400" cy="3497263"/>
          </a:xfrm>
        </p:grpSpPr>
        <p:grpSp>
          <p:nvGrpSpPr>
            <p:cNvPr id="2" name="Group 1">
              <a:extLst>
                <a:ext uri="{FF2B5EF4-FFF2-40B4-BE49-F238E27FC236}">
                  <a16:creationId xmlns:a16="http://schemas.microsoft.com/office/drawing/2014/main" id="{F21CD655-3A39-D7BF-2B1D-8A77360DC8A1}"/>
                </a:ext>
              </a:extLst>
            </p:cNvPr>
            <p:cNvGrpSpPr/>
            <p:nvPr/>
          </p:nvGrpSpPr>
          <p:grpSpPr>
            <a:xfrm>
              <a:off x="762000" y="2286000"/>
              <a:ext cx="7772400" cy="3497263"/>
              <a:chOff x="762000" y="2286000"/>
              <a:chExt cx="7772400" cy="3497263"/>
            </a:xfrm>
          </p:grpSpPr>
          <p:pic>
            <p:nvPicPr>
              <p:cNvPr id="358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2286000"/>
                <a:ext cx="77724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838200" y="28194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4" name="Rectangle 3">
              <a:extLst>
                <a:ext uri="{FF2B5EF4-FFF2-40B4-BE49-F238E27FC236}">
                  <a16:creationId xmlns:a16="http://schemas.microsoft.com/office/drawing/2014/main" id="{14A63279-8DD3-1F6B-D3CA-227700BE4FE8}"/>
                </a:ext>
              </a:extLst>
            </p:cNvPr>
            <p:cNvSpPr/>
            <p:nvPr/>
          </p:nvSpPr>
          <p:spPr bwMode="auto">
            <a:xfrm>
              <a:off x="1371600" y="5123703"/>
              <a:ext cx="152400" cy="54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pic>
          <p:nvPicPr>
            <p:cNvPr id="5" name="Picture 4">
              <a:extLst>
                <a:ext uri="{FF2B5EF4-FFF2-40B4-BE49-F238E27FC236}">
                  <a16:creationId xmlns:a16="http://schemas.microsoft.com/office/drawing/2014/main" id="{E2AB8A79-57C2-2B53-353D-4BEB7CCDD036}"/>
                </a:ext>
              </a:extLst>
            </p:cNvPr>
            <p:cNvPicPr>
              <a:picLocks noChangeAspect="1"/>
            </p:cNvPicPr>
            <p:nvPr/>
          </p:nvPicPr>
          <p:blipFill>
            <a:blip r:embed="rId6"/>
            <a:stretch>
              <a:fillRect/>
            </a:stretch>
          </p:blipFill>
          <p:spPr>
            <a:xfrm>
              <a:off x="1295387" y="5065783"/>
              <a:ext cx="304826" cy="170703"/>
            </a:xfrm>
            <a:prstGeom prst="rect">
              <a:avLst/>
            </a:prstGeom>
          </p:spPr>
        </p:pic>
      </p:gr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p:cNvSpPr>
            <a:spLocks noGrp="1"/>
          </p:cNvSpPr>
          <p:nvPr>
            <p:ph type="ctrTitle"/>
          </p:nvPr>
        </p:nvSpPr>
        <p:spPr>
          <a:xfrm>
            <a:off x="685800" y="228600"/>
            <a:ext cx="7772400" cy="609600"/>
          </a:xfrm>
        </p:spPr>
        <p:txBody>
          <a:bodyPr/>
          <a:lstStyle/>
          <a:p>
            <a:r>
              <a:rPr lang="en-US" altLang="en-US" sz="2800">
                <a:solidFill>
                  <a:srgbClr val="0070C0"/>
                </a:solidFill>
                <a:latin typeface="Calibri" panose="020F0502020204030204" pitchFamily="34" charset="0"/>
              </a:rPr>
              <a:t>Removing a Travel Encumbrance</a:t>
            </a:r>
          </a:p>
        </p:txBody>
      </p:sp>
      <p:sp>
        <p:nvSpPr>
          <p:cNvPr id="36868" name="Subtitle 2"/>
          <p:cNvSpPr>
            <a:spLocks noGrp="1"/>
          </p:cNvSpPr>
          <p:nvPr>
            <p:ph type="subTitle" idx="1"/>
          </p:nvPr>
        </p:nvSpPr>
        <p:spPr>
          <a:xfrm>
            <a:off x="838200" y="838200"/>
            <a:ext cx="7239000" cy="1752600"/>
          </a:xfrm>
        </p:spPr>
        <p:txBody>
          <a:bodyPr/>
          <a:lstStyle/>
          <a:p>
            <a:pPr algn="l">
              <a:spcBef>
                <a:spcPct val="0"/>
              </a:spcBef>
            </a:pPr>
            <a:r>
              <a:rPr lang="en-US" altLang="en-US" sz="1600" dirty="0">
                <a:latin typeface="Calibri" panose="020F0502020204030204" pitchFamily="34" charset="0"/>
              </a:rPr>
              <a:t>After all lines are entered, click on the Next Section down arrow.  Note the Document Number for your records.  Click on </a:t>
            </a:r>
            <a:r>
              <a:rPr lang="en-US" altLang="en-US" sz="1600" b="1" dirty="0">
                <a:latin typeface="Calibri" panose="020F0502020204030204" pitchFamily="34" charset="0"/>
              </a:rPr>
              <a:t>Complete</a:t>
            </a:r>
            <a:r>
              <a:rPr lang="en-US" altLang="en-US" sz="1600" dirty="0">
                <a:latin typeface="Calibri" panose="020F0502020204030204" pitchFamily="34" charset="0"/>
              </a:rPr>
              <a:t> to forward the entry to the approval queue. After document has been approved, check your Index to see if the encumbrance was removed properly.</a:t>
            </a:r>
          </a:p>
        </p:txBody>
      </p:sp>
      <p:pic>
        <p:nvPicPr>
          <p:cNvPr id="36871" name="Picture 4" descr="vcucs"/>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B865BBD3-6173-B51F-A80D-6DB3C54DA0CD}"/>
              </a:ext>
            </a:extLst>
          </p:cNvPr>
          <p:cNvGrpSpPr/>
          <p:nvPr/>
        </p:nvGrpSpPr>
        <p:grpSpPr>
          <a:xfrm>
            <a:off x="381000" y="2209800"/>
            <a:ext cx="8077200" cy="3524250"/>
            <a:chOff x="381000" y="1981200"/>
            <a:chExt cx="8077200" cy="3524250"/>
          </a:xfrm>
        </p:grpSpPr>
        <p:grpSp>
          <p:nvGrpSpPr>
            <p:cNvPr id="2" name="Group 1">
              <a:extLst>
                <a:ext uri="{FF2B5EF4-FFF2-40B4-BE49-F238E27FC236}">
                  <a16:creationId xmlns:a16="http://schemas.microsoft.com/office/drawing/2014/main" id="{9B680F27-313C-3482-16FC-5F3D6AE2819B}"/>
                </a:ext>
              </a:extLst>
            </p:cNvPr>
            <p:cNvGrpSpPr/>
            <p:nvPr/>
          </p:nvGrpSpPr>
          <p:grpSpPr>
            <a:xfrm>
              <a:off x="381000" y="1981200"/>
              <a:ext cx="8077200" cy="3524250"/>
              <a:chOff x="381000" y="1981200"/>
              <a:chExt cx="8077200" cy="3524250"/>
            </a:xfrm>
          </p:grpSpPr>
          <p:pic>
            <p:nvPicPr>
              <p:cNvPr id="368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981200"/>
                <a:ext cx="77724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81000" y="5029200"/>
                <a:ext cx="1066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p:nvPr/>
            </p:nvSpPr>
            <p:spPr>
              <a:xfrm>
                <a:off x="533400" y="2133600"/>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4" name="Rectangle 3">
              <a:extLst>
                <a:ext uri="{FF2B5EF4-FFF2-40B4-BE49-F238E27FC236}">
                  <a16:creationId xmlns:a16="http://schemas.microsoft.com/office/drawing/2014/main" id="{F7FD92E2-D108-6AFA-464D-3048B61D6140}"/>
                </a:ext>
              </a:extLst>
            </p:cNvPr>
            <p:cNvSpPr/>
            <p:nvPr/>
          </p:nvSpPr>
          <p:spPr bwMode="auto">
            <a:xfrm>
              <a:off x="1295400" y="4648200"/>
              <a:ext cx="152400" cy="7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pic>
          <p:nvPicPr>
            <p:cNvPr id="7" name="Picture 6">
              <a:extLst>
                <a:ext uri="{FF2B5EF4-FFF2-40B4-BE49-F238E27FC236}">
                  <a16:creationId xmlns:a16="http://schemas.microsoft.com/office/drawing/2014/main" id="{768BA931-907C-B305-4A2C-C2B13593CD77}"/>
                </a:ext>
              </a:extLst>
            </p:cNvPr>
            <p:cNvPicPr>
              <a:picLocks noChangeAspect="1"/>
            </p:cNvPicPr>
            <p:nvPr/>
          </p:nvPicPr>
          <p:blipFill>
            <a:blip r:embed="rId6"/>
            <a:stretch>
              <a:fillRect/>
            </a:stretch>
          </p:blipFill>
          <p:spPr>
            <a:xfrm>
              <a:off x="1219187" y="4600948"/>
              <a:ext cx="304826" cy="170703"/>
            </a:xfrm>
            <a:prstGeom prst="rect">
              <a:avLst/>
            </a:prstGeom>
          </p:spPr>
        </p:pic>
      </p:gr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685800" y="228600"/>
            <a:ext cx="7772400" cy="609600"/>
          </a:xfrm>
        </p:spPr>
        <p:txBody>
          <a:bodyPr/>
          <a:lstStyle/>
          <a:p>
            <a:r>
              <a:rPr lang="en-US" altLang="en-US" sz="2800">
                <a:solidFill>
                  <a:srgbClr val="0070C0"/>
                </a:solidFill>
                <a:latin typeface="Calibri" panose="020F0502020204030204" pitchFamily="34" charset="0"/>
              </a:rPr>
              <a:t>Removing a Travel Encumbrance</a:t>
            </a:r>
          </a:p>
        </p:txBody>
      </p:sp>
      <p:sp>
        <p:nvSpPr>
          <p:cNvPr id="37891" name="Subtitle 2"/>
          <p:cNvSpPr>
            <a:spLocks noGrp="1"/>
          </p:cNvSpPr>
          <p:nvPr>
            <p:ph type="subTitle" idx="1"/>
          </p:nvPr>
        </p:nvSpPr>
        <p:spPr>
          <a:xfrm>
            <a:off x="838200" y="838200"/>
            <a:ext cx="7239000" cy="1752600"/>
          </a:xfrm>
        </p:spPr>
        <p:txBody>
          <a:bodyPr/>
          <a:lstStyle/>
          <a:p>
            <a:pPr algn="l">
              <a:spcBef>
                <a:spcPct val="0"/>
              </a:spcBef>
            </a:pPr>
            <a:r>
              <a:rPr lang="en-US" sz="1800" dirty="0">
                <a:solidFill>
                  <a:srgbClr val="000000"/>
                </a:solidFill>
                <a:effectLst/>
                <a:latin typeface="Calibri" panose="020F0502020204030204" pitchFamily="34" charset="0"/>
                <a:ea typeface="Times New Roman" panose="02020603050405020304" pitchFamily="18" charset="0"/>
              </a:rPr>
              <a:t>To ensure the encumbrance removed successfully after document has been approved, go to form </a:t>
            </a:r>
            <a:r>
              <a:rPr lang="en-US" sz="1800" dirty="0">
                <a:solidFill>
                  <a:srgbClr val="006FC0"/>
                </a:solidFill>
                <a:effectLst/>
                <a:latin typeface="Calibri Bold" panose="020F0702030404030204" pitchFamily="34" charset="0"/>
                <a:ea typeface="Times New Roman" panose="02020603050405020304" pitchFamily="18" charset="0"/>
                <a:cs typeface="Calibri Bold" panose="020F0702030404030204" pitchFamily="34" charset="0"/>
              </a:rPr>
              <a:t>FGIENCD</a:t>
            </a:r>
            <a:r>
              <a:rPr lang="en-US" sz="1800" dirty="0">
                <a:solidFill>
                  <a:srgbClr val="000000"/>
                </a:solidFill>
                <a:effectLst/>
                <a:latin typeface="Calibri" panose="020F0502020204030204" pitchFamily="34" charset="0"/>
                <a:ea typeface="Times New Roman" panose="02020603050405020304" pitchFamily="18" charset="0"/>
              </a:rPr>
              <a:t> and enter the document number (begins with </a:t>
            </a:r>
            <a:r>
              <a:rPr lang="en-US" sz="1800" dirty="0" err="1">
                <a:solidFill>
                  <a:srgbClr val="000000"/>
                </a:solidFill>
                <a:effectLst/>
                <a:latin typeface="Calibri" panose="020F0502020204030204" pitchFamily="34" charset="0"/>
                <a:ea typeface="Times New Roman" panose="02020603050405020304" pitchFamily="18" charset="0"/>
              </a:rPr>
              <a:t>Txxxxxxx</a:t>
            </a:r>
            <a:r>
              <a:rPr lang="en-US" sz="1800" dirty="0">
                <a:solidFill>
                  <a:srgbClr val="000000"/>
                </a:solidFill>
                <a:effectLst/>
                <a:latin typeface="Calibri" panose="020F0502020204030204" pitchFamily="34" charset="0"/>
                <a:ea typeface="Times New Roman" panose="02020603050405020304" pitchFamily="18" charset="0"/>
              </a:rPr>
              <a:t>). Click on Go. If travel encumbrance has fully liquidated, balance will equal zero</a:t>
            </a:r>
            <a:r>
              <a:rPr lang="en-US" altLang="en-US" sz="1600" dirty="0">
                <a:latin typeface="Calibri" panose="020F0502020204030204" pitchFamily="34" charset="0"/>
              </a:rPr>
              <a:t>.</a:t>
            </a:r>
          </a:p>
        </p:txBody>
      </p:sp>
      <p:grpSp>
        <p:nvGrpSpPr>
          <p:cNvPr id="2" name="Group 1">
            <a:extLst>
              <a:ext uri="{FF2B5EF4-FFF2-40B4-BE49-F238E27FC236}">
                <a16:creationId xmlns:a16="http://schemas.microsoft.com/office/drawing/2014/main" id="{45C476F0-CE81-0A84-8A58-BC803D176836}"/>
              </a:ext>
            </a:extLst>
          </p:cNvPr>
          <p:cNvGrpSpPr/>
          <p:nvPr/>
        </p:nvGrpSpPr>
        <p:grpSpPr>
          <a:xfrm>
            <a:off x="762000" y="2286000"/>
            <a:ext cx="7772400" cy="3525838"/>
            <a:chOff x="762000" y="2286000"/>
            <a:chExt cx="7772400" cy="3525838"/>
          </a:xfrm>
        </p:grpSpPr>
        <p:grpSp>
          <p:nvGrpSpPr>
            <p:cNvPr id="37895" name="Group 10"/>
            <p:cNvGrpSpPr>
              <a:grpSpLocks/>
            </p:cNvGrpSpPr>
            <p:nvPr/>
          </p:nvGrpSpPr>
          <p:grpSpPr bwMode="auto">
            <a:xfrm>
              <a:off x="762000" y="2286000"/>
              <a:ext cx="7772400" cy="3525838"/>
              <a:chOff x="762000" y="2286000"/>
              <a:chExt cx="7772400" cy="3525165"/>
            </a:xfrm>
          </p:grpSpPr>
          <p:pic>
            <p:nvPicPr>
              <p:cNvPr id="3789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286000"/>
                <a:ext cx="7772400" cy="352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Rectangle 9"/>
              <p:cNvSpPr>
                <a:spLocks noChangeArrowheads="1"/>
              </p:cNvSpPr>
              <p:nvPr/>
            </p:nvSpPr>
            <p:spPr bwMode="auto">
              <a:xfrm>
                <a:off x="1371600" y="2819400"/>
                <a:ext cx="381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grpSp>
        <p:sp>
          <p:nvSpPr>
            <p:cNvPr id="6" name="Oval 5"/>
            <p:cNvSpPr/>
            <p:nvPr/>
          </p:nvSpPr>
          <p:spPr bwMode="auto">
            <a:xfrm>
              <a:off x="4572000" y="4648200"/>
              <a:ext cx="1676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pic>
        <p:nvPicPr>
          <p:cNvPr id="37894"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04800"/>
            <a:ext cx="8229600" cy="685800"/>
          </a:xfrm>
        </p:spPr>
        <p:txBody>
          <a:bodyPr/>
          <a:lstStyle/>
          <a:p>
            <a:pPr eaLnBrk="1" hangingPunct="1"/>
            <a:r>
              <a:rPr lang="en-US" altLang="en-US" sz="2800">
                <a:solidFill>
                  <a:srgbClr val="0070C0"/>
                </a:solidFill>
                <a:latin typeface="Calibri" panose="020F0502020204030204" pitchFamily="34" charset="0"/>
                <a:cs typeface="Calibri" panose="020F0502020204030204" pitchFamily="34" charset="0"/>
              </a:rPr>
              <a:t>Banner Transaction Query Forms</a:t>
            </a:r>
          </a:p>
        </p:txBody>
      </p:sp>
      <p:sp>
        <p:nvSpPr>
          <p:cNvPr id="39939" name="Rectangle 3"/>
          <p:cNvSpPr>
            <a:spLocks noGrp="1" noChangeArrowheads="1"/>
          </p:cNvSpPr>
          <p:nvPr>
            <p:ph type="body" idx="1"/>
          </p:nvPr>
        </p:nvSpPr>
        <p:spPr>
          <a:xfrm>
            <a:off x="838200" y="1295400"/>
            <a:ext cx="7620000" cy="4648200"/>
          </a:xfrm>
        </p:spPr>
        <p:txBody>
          <a:bodyPr/>
          <a:lstStyle/>
          <a:p>
            <a:pPr eaLnBrk="1" hangingPunct="1">
              <a:lnSpc>
                <a:spcPct val="90000"/>
              </a:lnSpc>
              <a:buClr>
                <a:schemeClr val="accent2"/>
              </a:buClr>
              <a:buFont typeface="Wingdings" panose="05000000000000000000" pitchFamily="2" charset="2"/>
              <a:buChar char="§"/>
            </a:pPr>
            <a:r>
              <a:rPr lang="en-US" altLang="en-US" sz="1800" dirty="0">
                <a:solidFill>
                  <a:srgbClr val="0070C0"/>
                </a:solidFill>
                <a:latin typeface="Calibri" panose="020F0502020204030204" pitchFamily="34" charset="0"/>
                <a:cs typeface="Calibri" panose="020F0502020204030204" pitchFamily="34" charset="0"/>
              </a:rPr>
              <a:t>FGIJVCD </a:t>
            </a:r>
            <a:r>
              <a:rPr lang="en-US" altLang="en-US" sz="1800" dirty="0">
                <a:latin typeface="Calibri" panose="020F0502020204030204" pitchFamily="34" charset="0"/>
                <a:cs typeface="Calibri" panose="020F0502020204030204" pitchFamily="34" charset="0"/>
              </a:rPr>
              <a:t>- List of Suspended Journal Vouchers</a:t>
            </a:r>
          </a:p>
          <a:p>
            <a:pPr lvl="1" eaLnBrk="1" hangingPunct="1">
              <a:lnSpc>
                <a:spcPct val="90000"/>
              </a:lnSpc>
              <a:buClr>
                <a:schemeClr val="accent2"/>
              </a:buClr>
              <a:buFont typeface="Wingdings" panose="05000000000000000000" pitchFamily="2" charset="2"/>
              <a:buChar char="§"/>
            </a:pPr>
            <a:r>
              <a:rPr lang="en-US" altLang="en-US" sz="1800" dirty="0">
                <a:latin typeface="Calibri" panose="020F0502020204030204" pitchFamily="34" charset="0"/>
                <a:cs typeface="Calibri" panose="020F0502020204030204" pitchFamily="34" charset="0"/>
              </a:rPr>
              <a:t>Not posted yet (Pending Status)</a:t>
            </a:r>
          </a:p>
          <a:p>
            <a:pPr lvl="1" eaLnBrk="1" hangingPunct="1">
              <a:lnSpc>
                <a:spcPct val="90000"/>
              </a:lnSpc>
              <a:buClr>
                <a:schemeClr val="accent2"/>
              </a:buClr>
              <a:buFont typeface="Wingdings" panose="05000000000000000000" pitchFamily="2" charset="2"/>
              <a:buChar char="§"/>
            </a:pPr>
            <a:r>
              <a:rPr lang="en-US" altLang="en-US" sz="1800" dirty="0">
                <a:latin typeface="Calibri" panose="020F0502020204030204" pitchFamily="34" charset="0"/>
                <a:cs typeface="Calibri" panose="020F0502020204030204" pitchFamily="34" charset="0"/>
              </a:rPr>
              <a:t>Can query by document number or get a complete list</a:t>
            </a:r>
          </a:p>
          <a:p>
            <a:pPr lvl="1" eaLnBrk="1" hangingPunct="1">
              <a:lnSpc>
                <a:spcPct val="90000"/>
              </a:lnSpc>
              <a:buClr>
                <a:schemeClr val="accent2"/>
              </a:buClr>
              <a:buFont typeface="Wingdings" panose="05000000000000000000" pitchFamily="2" charset="2"/>
              <a:buChar char="§"/>
            </a:pPr>
            <a:endParaRPr lang="en-US" altLang="en-US" sz="1800" dirty="0">
              <a:latin typeface="Calibri" panose="020F0502020204030204" pitchFamily="34" charset="0"/>
              <a:cs typeface="Calibri" panose="020F0502020204030204" pitchFamily="34" charset="0"/>
            </a:endParaRPr>
          </a:p>
          <a:p>
            <a:pPr eaLnBrk="1" hangingPunct="1">
              <a:lnSpc>
                <a:spcPct val="90000"/>
              </a:lnSpc>
              <a:buClr>
                <a:schemeClr val="accent2"/>
              </a:buClr>
              <a:buFont typeface="Wingdings" panose="05000000000000000000" pitchFamily="2" charset="2"/>
              <a:buChar char="§"/>
            </a:pPr>
            <a:r>
              <a:rPr lang="en-US" altLang="en-US" sz="1800" dirty="0">
                <a:solidFill>
                  <a:srgbClr val="0070C0"/>
                </a:solidFill>
                <a:latin typeface="Calibri" panose="020F0502020204030204" pitchFamily="34" charset="0"/>
                <a:cs typeface="Calibri" panose="020F0502020204030204" pitchFamily="34" charset="0"/>
              </a:rPr>
              <a:t>FGITRND </a:t>
            </a:r>
            <a:r>
              <a:rPr lang="en-US" altLang="en-US" sz="1800" dirty="0">
                <a:latin typeface="Calibri" panose="020F0502020204030204" pitchFamily="34" charset="0"/>
                <a:cs typeface="Calibri" panose="020F0502020204030204" pitchFamily="34" charset="0"/>
              </a:rPr>
              <a:t>- Detail Transaction Activity</a:t>
            </a:r>
          </a:p>
          <a:p>
            <a:pPr lvl="1" eaLnBrk="1" hangingPunct="1">
              <a:lnSpc>
                <a:spcPct val="90000"/>
              </a:lnSpc>
              <a:buClr>
                <a:schemeClr val="accent2"/>
              </a:buClr>
              <a:buFont typeface="Wingdings" panose="05000000000000000000" pitchFamily="2" charset="2"/>
              <a:buChar char="§"/>
            </a:pPr>
            <a:r>
              <a:rPr lang="en-US" altLang="en-US" sz="1800" dirty="0">
                <a:latin typeface="Calibri" panose="020F0502020204030204" pitchFamily="34" charset="0"/>
                <a:cs typeface="Calibri" panose="020F0502020204030204" pitchFamily="34" charset="0"/>
              </a:rPr>
              <a:t>Shows the transactions posted to the Org</a:t>
            </a:r>
          </a:p>
          <a:p>
            <a:pPr lvl="1" eaLnBrk="1" hangingPunct="1">
              <a:lnSpc>
                <a:spcPct val="90000"/>
              </a:lnSpc>
              <a:buClr>
                <a:schemeClr val="accent2"/>
              </a:buClr>
              <a:buFont typeface="Wingdings" panose="05000000000000000000" pitchFamily="2" charset="2"/>
              <a:buChar char="§"/>
            </a:pPr>
            <a:r>
              <a:rPr lang="en-US" altLang="en-US" sz="1800" dirty="0">
                <a:latin typeface="Calibri" panose="020F0502020204030204" pitchFamily="34" charset="0"/>
                <a:cs typeface="Calibri" panose="020F0502020204030204" pitchFamily="34" charset="0"/>
              </a:rPr>
              <a:t>Query by rule class</a:t>
            </a:r>
          </a:p>
          <a:p>
            <a:pPr lvl="1" eaLnBrk="1" hangingPunct="1">
              <a:lnSpc>
                <a:spcPct val="90000"/>
              </a:lnSpc>
              <a:buClr>
                <a:schemeClr val="accent2"/>
              </a:buClr>
              <a:buFont typeface="Wingdings" panose="05000000000000000000" pitchFamily="2" charset="2"/>
              <a:buChar char="§"/>
            </a:pPr>
            <a:endParaRPr lang="en-US" altLang="en-US" sz="1800" dirty="0">
              <a:latin typeface="Calibri" panose="020F0502020204030204" pitchFamily="34" charset="0"/>
              <a:cs typeface="Calibri" panose="020F0502020204030204" pitchFamily="34" charset="0"/>
            </a:endParaRPr>
          </a:p>
          <a:p>
            <a:pPr eaLnBrk="1" hangingPunct="1">
              <a:lnSpc>
                <a:spcPct val="90000"/>
              </a:lnSpc>
              <a:buClr>
                <a:schemeClr val="accent2"/>
              </a:buClr>
              <a:buFont typeface="Wingdings" panose="05000000000000000000" pitchFamily="2" charset="2"/>
              <a:buChar char="§"/>
            </a:pPr>
            <a:r>
              <a:rPr lang="en-US" altLang="en-US" sz="1800" dirty="0">
                <a:solidFill>
                  <a:srgbClr val="0070C0"/>
                </a:solidFill>
                <a:latin typeface="Calibri" panose="020F0502020204030204" pitchFamily="34" charset="0"/>
                <a:cs typeface="Calibri" panose="020F0502020204030204" pitchFamily="34" charset="0"/>
              </a:rPr>
              <a:t>FGIDOCR</a:t>
            </a:r>
            <a:r>
              <a:rPr lang="en-US" altLang="en-US" sz="1800" dirty="0">
                <a:latin typeface="Calibri" panose="020F0502020204030204" pitchFamily="34" charset="0"/>
                <a:cs typeface="Calibri" panose="020F0502020204030204" pitchFamily="34" charset="0"/>
              </a:rPr>
              <a:t> - Document Retrieval Inquiry</a:t>
            </a:r>
          </a:p>
          <a:p>
            <a:pPr lvl="1" eaLnBrk="1" hangingPunct="1">
              <a:lnSpc>
                <a:spcPct val="90000"/>
              </a:lnSpc>
              <a:buClr>
                <a:schemeClr val="accent2"/>
              </a:buClr>
              <a:buFont typeface="Wingdings" panose="05000000000000000000" pitchFamily="2" charset="2"/>
              <a:buChar char="§"/>
            </a:pPr>
            <a:r>
              <a:rPr lang="en-US" altLang="en-US" sz="1800" dirty="0">
                <a:latin typeface="Calibri" panose="020F0502020204030204" pitchFamily="34" charset="0"/>
                <a:cs typeface="Calibri" panose="020F0502020204030204" pitchFamily="34" charset="0"/>
              </a:rPr>
              <a:t>Shows Posted transaction detail</a:t>
            </a:r>
          </a:p>
          <a:p>
            <a:pPr lvl="1" eaLnBrk="1" hangingPunct="1">
              <a:lnSpc>
                <a:spcPct val="90000"/>
              </a:lnSpc>
              <a:buClr>
                <a:schemeClr val="accent2"/>
              </a:buClr>
              <a:buFont typeface="Wingdings" panose="05000000000000000000" pitchFamily="2" charset="2"/>
              <a:buChar char="§"/>
            </a:pPr>
            <a:r>
              <a:rPr lang="en-US" altLang="en-US" sz="1800" dirty="0">
                <a:latin typeface="Calibri" panose="020F0502020204030204" pitchFamily="34" charset="0"/>
                <a:cs typeface="Calibri" panose="020F0502020204030204" pitchFamily="34" charset="0"/>
              </a:rPr>
              <a:t>Must know document number</a:t>
            </a:r>
          </a:p>
          <a:p>
            <a:pPr eaLnBrk="1" hangingPunct="1">
              <a:lnSpc>
                <a:spcPct val="90000"/>
              </a:lnSpc>
              <a:buFontTx/>
              <a:buNone/>
            </a:pPr>
            <a:endParaRPr lang="en-US" altLang="en-US" sz="1800" dirty="0">
              <a:latin typeface="Calibri" panose="020F0502020204030204" pitchFamily="34" charset="0"/>
              <a:cs typeface="Calibri" panose="020F0502020204030204" pitchFamily="34" charset="0"/>
            </a:endParaRPr>
          </a:p>
        </p:txBody>
      </p:sp>
      <p:pic>
        <p:nvPicPr>
          <p:cNvPr id="39940" name="Picture 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533400"/>
          </a:xfrm>
        </p:spPr>
        <p:txBody>
          <a:bodyPr/>
          <a:lstStyle/>
          <a:p>
            <a:pPr defTabSz="950913" eaLnBrk="1" hangingPunct="1"/>
            <a:r>
              <a:rPr lang="en-US" altLang="en-US" sz="2800">
                <a:solidFill>
                  <a:srgbClr val="0070C0"/>
                </a:solidFill>
                <a:latin typeface="Calibri" panose="020F0502020204030204" pitchFamily="34" charset="0"/>
                <a:cs typeface="Calibri" panose="020F0502020204030204" pitchFamily="34" charset="0"/>
              </a:rPr>
              <a:t>Rule Classes</a:t>
            </a:r>
          </a:p>
        </p:txBody>
      </p:sp>
      <p:sp>
        <p:nvSpPr>
          <p:cNvPr id="5123" name="Rectangle 3"/>
          <p:cNvSpPr>
            <a:spLocks noGrp="1" noChangeArrowheads="1"/>
          </p:cNvSpPr>
          <p:nvPr>
            <p:ph type="body" sz="half" idx="1"/>
          </p:nvPr>
        </p:nvSpPr>
        <p:spPr>
          <a:xfrm>
            <a:off x="457200" y="685800"/>
            <a:ext cx="8153400" cy="5562600"/>
          </a:xfrm>
        </p:spPr>
        <p:txBody>
          <a:bodyPr/>
          <a:lstStyle/>
          <a:p>
            <a:pPr marL="533400" indent="-533400" defTabSz="950913" eaLnBrk="1" hangingPunct="1">
              <a:lnSpc>
                <a:spcPct val="80000"/>
              </a:lnSpc>
              <a:buFontTx/>
              <a:buNone/>
            </a:pPr>
            <a:r>
              <a:rPr lang="en-US" altLang="en-US" sz="1800">
                <a:latin typeface="Verdana" panose="020B0604030504040204" pitchFamily="34" charset="0"/>
              </a:rPr>
              <a:t>	</a:t>
            </a:r>
            <a:r>
              <a:rPr lang="en-US" altLang="en-US" sz="1600">
                <a:latin typeface="Calibri" panose="020F0502020204030204" pitchFamily="34" charset="0"/>
                <a:cs typeface="Calibri" panose="020F0502020204030204" pitchFamily="34" charset="0"/>
              </a:rPr>
              <a:t>Departmental rule classes identify the type of transaction and are generally classified as journal entry types, cash receipt types or budget entry types. </a:t>
            </a:r>
          </a:p>
          <a:p>
            <a:pPr marL="533400" indent="-533400" defTabSz="950913" eaLnBrk="1" hangingPunct="1">
              <a:lnSpc>
                <a:spcPct val="80000"/>
              </a:lnSpc>
              <a:buFontTx/>
              <a:buNone/>
            </a:pPr>
            <a:endParaRPr lang="en-US" altLang="en-US" sz="1600" u="sng">
              <a:latin typeface="Calibri" panose="020F0502020204030204" pitchFamily="34" charset="0"/>
              <a:cs typeface="Calibri" panose="020F0502020204030204" pitchFamily="34" charset="0"/>
            </a:endParaRPr>
          </a:p>
          <a:p>
            <a:pPr marL="533400" indent="-533400" algn="ctr" defTabSz="950913" eaLnBrk="1" hangingPunct="1">
              <a:lnSpc>
                <a:spcPct val="80000"/>
              </a:lnSpc>
              <a:buFontTx/>
              <a:buNone/>
            </a:pPr>
            <a:r>
              <a:rPr lang="en-US" altLang="en-US" sz="2000" b="1">
                <a:solidFill>
                  <a:srgbClr val="0070C0"/>
                </a:solidFill>
                <a:latin typeface="Calibri" panose="020F0502020204030204" pitchFamily="34" charset="0"/>
                <a:cs typeface="Calibri" panose="020F0502020204030204" pitchFamily="34" charset="0"/>
              </a:rPr>
              <a:t>Budget Entry Rule Classes</a:t>
            </a:r>
            <a:r>
              <a:rPr lang="en-US" altLang="en-US" sz="2000">
                <a:latin typeface="Calibri" panose="020F0502020204030204" pitchFamily="34" charset="0"/>
                <a:cs typeface="Calibri" panose="020F0502020204030204" pitchFamily="34" charset="0"/>
              </a:rPr>
              <a:t> </a:t>
            </a:r>
          </a:p>
          <a:p>
            <a:pPr marL="533400" indent="-533400" defTabSz="950913" eaLnBrk="1" hangingPunct="1">
              <a:lnSpc>
                <a:spcPct val="80000"/>
              </a:lnSpc>
              <a:buFontTx/>
              <a:buNone/>
            </a:pPr>
            <a:r>
              <a:rPr lang="en-US" altLang="en-US" sz="1600">
                <a:latin typeface="Verdana" panose="020B0604030504040204" pitchFamily="34" charset="0"/>
              </a:rPr>
              <a:t>	</a:t>
            </a:r>
          </a:p>
          <a:p>
            <a:pPr marL="533400" indent="-533400" defTabSz="950913" eaLnBrk="1" hangingPunct="1">
              <a:lnSpc>
                <a:spcPct val="80000"/>
              </a:lnSpc>
              <a:buFontTx/>
              <a:buNone/>
            </a:pPr>
            <a:r>
              <a:rPr lang="en-US" altLang="en-US" sz="1600">
                <a:latin typeface="Verdana" panose="020B0604030504040204" pitchFamily="34" charset="0"/>
                <a:cs typeface="Calibri" panose="020F0502020204030204" pitchFamily="34" charset="0"/>
              </a:rPr>
              <a:t>	</a:t>
            </a:r>
            <a:r>
              <a:rPr lang="en-US" altLang="en-US" sz="1600">
                <a:latin typeface="Calibri" panose="020F0502020204030204" pitchFamily="34" charset="0"/>
                <a:cs typeface="Calibri" panose="020F0502020204030204" pitchFamily="34" charset="0"/>
              </a:rPr>
              <a:t>All budget class types restrict budget transactions to transfers within the same fund and between revenue or expense accounts. The Budget Office must process budget transactions that increase the overall revenue or expense budget of an organization.</a:t>
            </a:r>
          </a:p>
          <a:p>
            <a:pPr marL="533400" indent="-533400" defTabSz="950913" eaLnBrk="1" hangingPunct="1">
              <a:lnSpc>
                <a:spcPct val="80000"/>
              </a:lnSpc>
              <a:buFontTx/>
              <a:buNone/>
            </a:pPr>
            <a:endParaRPr lang="en-US" altLang="en-US" sz="1600" b="1">
              <a:latin typeface="Calibri" panose="020F0502020204030204" pitchFamily="34" charset="0"/>
              <a:cs typeface="Calibri" panose="020F0502020204030204" pitchFamily="34" charset="0"/>
            </a:endParaRPr>
          </a:p>
          <a:p>
            <a:pPr marL="533400" indent="-533400" defTabSz="950913" eaLnBrk="1" hangingPunct="1">
              <a:lnSpc>
                <a:spcPct val="80000"/>
              </a:lnSpc>
              <a:buClr>
                <a:schemeClr val="accent2"/>
              </a:buClr>
              <a:buFont typeface="Wingdings" panose="05000000000000000000" pitchFamily="2" charset="2"/>
              <a:buChar char="§"/>
            </a:pPr>
            <a:r>
              <a:rPr lang="en-US" altLang="en-US" sz="1600" b="1">
                <a:solidFill>
                  <a:srgbClr val="0070C0"/>
                </a:solidFill>
                <a:latin typeface="Calibri" panose="020F0502020204030204" pitchFamily="34" charset="0"/>
                <a:cs typeface="Calibri" panose="020F0502020204030204" pitchFamily="34" charset="0"/>
              </a:rPr>
              <a:t>BPE</a:t>
            </a:r>
            <a:r>
              <a:rPr lang="en-US" altLang="en-US" sz="1600" b="1">
                <a:latin typeface="Calibri" panose="020F0502020204030204" pitchFamily="34" charset="0"/>
                <a:cs typeface="Calibri" panose="020F0502020204030204" pitchFamily="34" charset="0"/>
              </a:rPr>
              <a:t>-Permanent Budget Adjustment for Expenses</a:t>
            </a:r>
            <a:r>
              <a:rPr lang="en-US" altLang="en-US" sz="1600">
                <a:latin typeface="Calibri" panose="020F0502020204030204" pitchFamily="34" charset="0"/>
                <a:cs typeface="Calibri" panose="020F0502020204030204" pitchFamily="34" charset="0"/>
              </a:rPr>
              <a:t>: Transfer of permanent budget between organizations within the same fund. The transaction is limited to expense accounts. Expense accounts begin with 5, 6 or 7. Caution: As a permanent transaction, this budget transaction will change future fiscal year budgets.</a:t>
            </a:r>
          </a:p>
          <a:p>
            <a:pPr marL="533400" indent="-533400" defTabSz="950913" eaLnBrk="1" hangingPunct="1">
              <a:lnSpc>
                <a:spcPct val="80000"/>
              </a:lnSpc>
              <a:buClr>
                <a:schemeClr val="accent2"/>
              </a:buClr>
              <a:buFont typeface="Wingdings" panose="05000000000000000000" pitchFamily="2" charset="2"/>
              <a:buChar char="§"/>
            </a:pPr>
            <a:r>
              <a:rPr lang="en-US" altLang="en-US" sz="1600" b="1">
                <a:solidFill>
                  <a:srgbClr val="0070C0"/>
                </a:solidFill>
                <a:latin typeface="Calibri" panose="020F0502020204030204" pitchFamily="34" charset="0"/>
                <a:cs typeface="Calibri" panose="020F0502020204030204" pitchFamily="34" charset="0"/>
              </a:rPr>
              <a:t>BPR</a:t>
            </a:r>
            <a:r>
              <a:rPr lang="en-US" altLang="en-US" sz="1600" b="1">
                <a:latin typeface="Calibri" panose="020F0502020204030204" pitchFamily="34" charset="0"/>
                <a:cs typeface="Calibri" panose="020F0502020204030204" pitchFamily="34" charset="0"/>
              </a:rPr>
              <a:t>-Permanent Budget Adjustment for Revenues: </a:t>
            </a:r>
            <a:r>
              <a:rPr lang="en-US" altLang="en-US" sz="1600">
                <a:latin typeface="Calibri" panose="020F0502020204030204" pitchFamily="34" charset="0"/>
                <a:cs typeface="Calibri" panose="020F0502020204030204" pitchFamily="34" charset="0"/>
              </a:rPr>
              <a:t>Transfer of permanent revenue budget between organizations within the same fund. The transaction is limited to revenue accounts. Revenue accounts begin with 4. Caution: As a permanent transaction, this budget transaction will change future fiscal year budgets.</a:t>
            </a:r>
          </a:p>
          <a:p>
            <a:pPr marL="533400" indent="-533400" defTabSz="950913" eaLnBrk="1" hangingPunct="1">
              <a:lnSpc>
                <a:spcPct val="80000"/>
              </a:lnSpc>
              <a:buClr>
                <a:schemeClr val="accent2"/>
              </a:buClr>
              <a:buFont typeface="Wingdings" panose="05000000000000000000" pitchFamily="2" charset="2"/>
              <a:buChar char="§"/>
            </a:pPr>
            <a:r>
              <a:rPr lang="en-US" altLang="en-US" sz="1600" b="1">
                <a:solidFill>
                  <a:srgbClr val="0070C0"/>
                </a:solidFill>
                <a:latin typeface="Calibri" panose="020F0502020204030204" pitchFamily="34" charset="0"/>
                <a:cs typeface="Calibri" panose="020F0502020204030204" pitchFamily="34" charset="0"/>
              </a:rPr>
              <a:t>BTE</a:t>
            </a:r>
            <a:r>
              <a:rPr lang="en-US" altLang="en-US" sz="1600" b="1">
                <a:latin typeface="Calibri" panose="020F0502020204030204" pitchFamily="34" charset="0"/>
                <a:cs typeface="Calibri" panose="020F0502020204030204" pitchFamily="34" charset="0"/>
              </a:rPr>
              <a:t>-Temporary Budget Transfer for Expenses: </a:t>
            </a:r>
            <a:r>
              <a:rPr lang="en-US" altLang="en-US" sz="1600">
                <a:latin typeface="Calibri" panose="020F0502020204030204" pitchFamily="34" charset="0"/>
                <a:cs typeface="Calibri" panose="020F0502020204030204" pitchFamily="34" charset="0"/>
              </a:rPr>
              <a:t>Transfer of temporary expenditure budget between organizations within the same fund. The transaction is limited to expense accounts. Expense accounts begin with 5, 6 or 7. This rule class only affects budget in the current fiscal year.</a:t>
            </a:r>
          </a:p>
          <a:p>
            <a:pPr marL="533400" indent="-533400" defTabSz="950913" eaLnBrk="1" hangingPunct="1">
              <a:lnSpc>
                <a:spcPct val="80000"/>
              </a:lnSpc>
              <a:buClr>
                <a:schemeClr val="accent2"/>
              </a:buClr>
              <a:buFont typeface="Wingdings" panose="05000000000000000000" pitchFamily="2" charset="2"/>
              <a:buChar char="§"/>
            </a:pPr>
            <a:r>
              <a:rPr lang="en-US" altLang="en-US" sz="1600" b="1">
                <a:solidFill>
                  <a:srgbClr val="0070C0"/>
                </a:solidFill>
                <a:latin typeface="Calibri" panose="020F0502020204030204" pitchFamily="34" charset="0"/>
                <a:cs typeface="Calibri" panose="020F0502020204030204" pitchFamily="34" charset="0"/>
              </a:rPr>
              <a:t>BTR</a:t>
            </a:r>
            <a:r>
              <a:rPr lang="en-US" altLang="en-US" sz="1600" b="1">
                <a:latin typeface="Calibri" panose="020F0502020204030204" pitchFamily="34" charset="0"/>
                <a:cs typeface="Calibri" panose="020F0502020204030204" pitchFamily="34" charset="0"/>
              </a:rPr>
              <a:t>-Temporary Budget Transfer for Revenues: </a:t>
            </a:r>
            <a:r>
              <a:rPr lang="en-US" altLang="en-US" sz="1600">
                <a:latin typeface="Calibri" panose="020F0502020204030204" pitchFamily="34" charset="0"/>
                <a:cs typeface="Calibri" panose="020F0502020204030204" pitchFamily="34" charset="0"/>
              </a:rPr>
              <a:t>Transfer of temporary revenue budget between organizations within the same fund. The transaction is limited to revenue accounts. Revenue accounts begin with 4. This rule class only affects budget in the current fiscal year.</a:t>
            </a:r>
          </a:p>
        </p:txBody>
      </p:sp>
      <p:pic>
        <p:nvPicPr>
          <p:cNvPr id="5124" name="Picture 4" descr="vcucs"/>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a:xfrm>
            <a:off x="7620000" y="6248400"/>
            <a:ext cx="1524000" cy="609600"/>
          </a:xfrm>
          <a:noFill/>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563563"/>
          </a:xfrm>
        </p:spPr>
        <p:txBody>
          <a:bodyPr/>
          <a:lstStyle/>
          <a:p>
            <a:pPr defTabSz="950913" eaLnBrk="1" hangingPunct="1"/>
            <a:r>
              <a:rPr lang="en-US" altLang="en-US" sz="2400" dirty="0">
                <a:solidFill>
                  <a:srgbClr val="0070C0"/>
                </a:solidFill>
                <a:latin typeface="Calibri" panose="020F0502020204030204" pitchFamily="34" charset="0"/>
                <a:cs typeface="Calibri" panose="020F0502020204030204" pitchFamily="34" charset="0"/>
              </a:rPr>
              <a:t>Guidelines for Budget Reallocation Entries in Banner</a:t>
            </a:r>
            <a:br>
              <a:rPr lang="en-US" altLang="en-US" sz="2400" dirty="0">
                <a:solidFill>
                  <a:srgbClr val="0070C0"/>
                </a:solidFill>
                <a:latin typeface="Calibri" panose="020F0502020204030204" pitchFamily="34" charset="0"/>
                <a:cs typeface="Calibri" panose="020F0502020204030204" pitchFamily="34" charset="0"/>
              </a:rPr>
            </a:br>
            <a:r>
              <a:rPr lang="en-US" altLang="en-US" sz="2400" dirty="0">
                <a:solidFill>
                  <a:srgbClr val="0070C0"/>
                </a:solidFill>
                <a:latin typeface="Calibri" panose="020F0502020204030204" pitchFamily="34" charset="0"/>
                <a:cs typeface="Calibri" panose="020F0502020204030204" pitchFamily="34" charset="0"/>
              </a:rPr>
              <a:t>for Appropriated State Funds (E&amp;G, FACR and Auxiliary)</a:t>
            </a:r>
          </a:p>
        </p:txBody>
      </p:sp>
      <p:sp>
        <p:nvSpPr>
          <p:cNvPr id="6147" name="Rectangle 3"/>
          <p:cNvSpPr>
            <a:spLocks noGrp="1" noChangeArrowheads="1"/>
          </p:cNvSpPr>
          <p:nvPr>
            <p:ph type="body" sz="half" idx="1"/>
          </p:nvPr>
        </p:nvSpPr>
        <p:spPr>
          <a:xfrm>
            <a:off x="457200" y="914400"/>
            <a:ext cx="8153400" cy="5486400"/>
          </a:xfrm>
        </p:spPr>
        <p:txBody>
          <a:bodyPr/>
          <a:lstStyle/>
          <a:p>
            <a:pPr marL="533400" indent="-533400" defTabSz="950913" eaLnBrk="1" hangingPunct="1">
              <a:buClr>
                <a:schemeClr val="accent2"/>
              </a:buClr>
              <a:buFont typeface="Wingdings" panose="05000000000000000000" pitchFamily="2" charset="2"/>
              <a:buChar char="§"/>
            </a:pPr>
            <a:r>
              <a:rPr lang="en-US" altLang="en-US" sz="1600" dirty="0">
                <a:latin typeface="Calibri" panose="020F0502020204030204" pitchFamily="34" charset="0"/>
                <a:cs typeface="Calibri" panose="020F0502020204030204" pitchFamily="34" charset="0"/>
              </a:rPr>
              <a:t>Non-labor budget transfers (accounts beginning with a 6 or greater) should generally remain in the summary budgetary (budget pool) account codes. These are 5 digit accounts, rather than the more specific 6 digit accounts. Example: the budget for general supplies is budgeted in account pool 62000.</a:t>
            </a:r>
          </a:p>
          <a:p>
            <a:pPr marL="533400" indent="-533400" defTabSz="950913" eaLnBrk="1" hangingPunct="1">
              <a:buFont typeface="Wingdings" panose="05000000000000000000" pitchFamily="2" charset="2"/>
              <a:buChar char="§"/>
            </a:pPr>
            <a:endParaRPr lang="en-US" altLang="en-US" sz="1600" dirty="0">
              <a:latin typeface="Calibri" panose="020F0502020204030204" pitchFamily="34" charset="0"/>
              <a:cs typeface="Calibri" panose="020F0502020204030204" pitchFamily="34" charset="0"/>
            </a:endParaRPr>
          </a:p>
          <a:p>
            <a:pPr marL="533400" indent="-533400" defTabSz="950913" eaLnBrk="1" hangingPunct="1">
              <a:buClr>
                <a:schemeClr val="accent2"/>
              </a:buClr>
              <a:buFont typeface="Wingdings" panose="05000000000000000000" pitchFamily="2" charset="2"/>
              <a:buChar char="§"/>
            </a:pPr>
            <a:r>
              <a:rPr lang="en-US" altLang="en-US" sz="1600" dirty="0">
                <a:latin typeface="Calibri" panose="020F0502020204030204" pitchFamily="34" charset="0"/>
                <a:cs typeface="Calibri" panose="020F0502020204030204" pitchFamily="34" charset="0"/>
              </a:rPr>
              <a:t>There is no automated feed of Banner Position Control changes to the Banner Finance system. Labor related budget entries must be keyed directly into the Banner Finance system.</a:t>
            </a:r>
          </a:p>
          <a:p>
            <a:pPr marL="533400" indent="-533400" defTabSz="950913" eaLnBrk="1" hangingPunct="1">
              <a:buFont typeface="Wingdings" panose="05000000000000000000" pitchFamily="2" charset="2"/>
              <a:buChar char="§"/>
            </a:pPr>
            <a:endParaRPr lang="en-US" altLang="en-US" sz="1600" dirty="0">
              <a:latin typeface="Calibri" panose="020F0502020204030204" pitchFamily="34" charset="0"/>
              <a:cs typeface="Calibri" panose="020F0502020204030204" pitchFamily="34" charset="0"/>
            </a:endParaRPr>
          </a:p>
          <a:p>
            <a:pPr marL="533400" indent="-533400" defTabSz="950913" eaLnBrk="1" hangingPunct="1">
              <a:buClr>
                <a:schemeClr val="accent2"/>
              </a:buClr>
              <a:buFont typeface="Wingdings" panose="05000000000000000000" pitchFamily="2" charset="2"/>
              <a:buChar char="§"/>
            </a:pPr>
            <a:r>
              <a:rPr lang="en-US" altLang="en-US" sz="1600" dirty="0">
                <a:latin typeface="Calibri" panose="020F0502020204030204" pitchFamily="34" charset="0"/>
                <a:cs typeface="Calibri" panose="020F0502020204030204" pitchFamily="34" charset="0"/>
              </a:rPr>
              <a:t>Depending on how your org is budgeted, labor related budget entries can be made to summary budgetary (budget pool) account codes or to detailed expenditure account codes, i.e. 510110 Administrative Faculty; 511110 Teaching and Research Faculty; 520110 Classified Salaries, etc. </a:t>
            </a:r>
          </a:p>
          <a:p>
            <a:pPr marL="533400" indent="-533400" defTabSz="950913" eaLnBrk="1" hangingPunct="1">
              <a:buFont typeface="Wingdings" panose="05000000000000000000" pitchFamily="2" charset="2"/>
              <a:buChar char="§"/>
            </a:pPr>
            <a:endParaRPr lang="en-US" altLang="en-US" sz="1600" dirty="0">
              <a:latin typeface="Calibri" panose="020F0502020204030204" pitchFamily="34" charset="0"/>
              <a:cs typeface="Calibri" panose="020F0502020204030204" pitchFamily="34" charset="0"/>
            </a:endParaRPr>
          </a:p>
          <a:p>
            <a:pPr marL="533400" indent="-533400" defTabSz="950913" eaLnBrk="1" hangingPunct="1">
              <a:buClr>
                <a:schemeClr val="accent2"/>
              </a:buClr>
              <a:buFont typeface="Wingdings" panose="05000000000000000000" pitchFamily="2" charset="2"/>
              <a:buChar char="§"/>
            </a:pPr>
            <a:r>
              <a:rPr lang="en-US" altLang="en-US" sz="1600" dirty="0">
                <a:latin typeface="Calibri" panose="020F0502020204030204" pitchFamily="34" charset="0"/>
                <a:cs typeface="Calibri" panose="020F0502020204030204" pitchFamily="34" charset="0"/>
              </a:rPr>
              <a:t>When making labor related budget entries, generally the position number of the salary being transferred is entered as the first 6 characters of the Description field.</a:t>
            </a:r>
          </a:p>
          <a:p>
            <a:pPr marL="533400" indent="-533400" defTabSz="950913" eaLnBrk="1" hangingPunct="1">
              <a:buFont typeface="Wingdings" panose="05000000000000000000" pitchFamily="2" charset="2"/>
              <a:buChar char="§"/>
            </a:pPr>
            <a:endParaRPr lang="en-US" altLang="en-US" sz="1600" dirty="0">
              <a:latin typeface="Calibri" panose="020F0502020204030204" pitchFamily="34" charset="0"/>
              <a:cs typeface="Calibri" panose="020F0502020204030204" pitchFamily="34" charset="0"/>
            </a:endParaRPr>
          </a:p>
          <a:p>
            <a:pPr marL="533400" indent="-533400" defTabSz="950913" eaLnBrk="1" hangingPunct="1">
              <a:buClr>
                <a:schemeClr val="accent2"/>
              </a:buClr>
              <a:buFont typeface="Wingdings" panose="05000000000000000000" pitchFamily="2" charset="2"/>
              <a:buChar char="§"/>
            </a:pPr>
            <a:r>
              <a:rPr lang="en-US" altLang="en-US" sz="1600" dirty="0">
                <a:latin typeface="Calibri" panose="020F0502020204030204" pitchFamily="34" charset="0"/>
                <a:cs typeface="Calibri" panose="020F0502020204030204" pitchFamily="34" charset="0"/>
              </a:rPr>
              <a:t>For labor related budget entries, corresponding fringe benefits calculations must be budgeted as well. This is not an automatic calculation. Fringe benefit rates are the same for faculty and classified staff. Current rates can be found on the Controller’s website.</a:t>
            </a:r>
          </a:p>
        </p:txBody>
      </p:sp>
      <p:pic>
        <p:nvPicPr>
          <p:cNvPr id="6148" name="Picture 4" descr="vcucs"/>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a:xfrm>
            <a:off x="7620000" y="6248400"/>
            <a:ext cx="1524000" cy="609600"/>
          </a:xfrm>
          <a:noFill/>
        </p:spPr>
      </p:pic>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152400"/>
            <a:ext cx="8229600" cy="685800"/>
          </a:xfrm>
        </p:spPr>
        <p:txBody>
          <a:bodyPr/>
          <a:lstStyle/>
          <a:p>
            <a:pPr defTabSz="950913" eaLnBrk="1" hangingPunct="1"/>
            <a:r>
              <a:rPr lang="en-US" altLang="en-US" sz="2400" dirty="0">
                <a:solidFill>
                  <a:srgbClr val="0070C0"/>
                </a:solidFill>
                <a:latin typeface="Calibri" panose="020F0502020204030204" pitchFamily="34" charset="0"/>
                <a:cs typeface="Calibri" panose="020F0502020204030204" pitchFamily="34" charset="0"/>
              </a:rPr>
              <a:t>Guidelines for Budget Reallocation Entries in Banner</a:t>
            </a:r>
            <a:br>
              <a:rPr lang="en-US" altLang="en-US" sz="2400" dirty="0">
                <a:solidFill>
                  <a:srgbClr val="0070C0"/>
                </a:solidFill>
                <a:latin typeface="Calibri" panose="020F0502020204030204" pitchFamily="34" charset="0"/>
                <a:cs typeface="Calibri" panose="020F0502020204030204" pitchFamily="34" charset="0"/>
              </a:rPr>
            </a:br>
            <a:r>
              <a:rPr lang="en-US" altLang="en-US" sz="2400" dirty="0">
                <a:solidFill>
                  <a:srgbClr val="0070C0"/>
                </a:solidFill>
                <a:latin typeface="Calibri" panose="020F0502020204030204" pitchFamily="34" charset="0"/>
                <a:cs typeface="Calibri" panose="020F0502020204030204" pitchFamily="34" charset="0"/>
              </a:rPr>
              <a:t>for Appropriated State Funds (E&amp;G, FACR and Auxiliary)</a:t>
            </a:r>
          </a:p>
        </p:txBody>
      </p:sp>
      <p:sp>
        <p:nvSpPr>
          <p:cNvPr id="7171" name="Rectangle 3"/>
          <p:cNvSpPr>
            <a:spLocks noGrp="1" noChangeArrowheads="1"/>
          </p:cNvSpPr>
          <p:nvPr>
            <p:ph type="body" sz="half" idx="1"/>
          </p:nvPr>
        </p:nvSpPr>
        <p:spPr>
          <a:xfrm>
            <a:off x="457200" y="990600"/>
            <a:ext cx="8153400" cy="5410200"/>
          </a:xfrm>
        </p:spPr>
        <p:txBody>
          <a:bodyPr/>
          <a:lstStyle/>
          <a:p>
            <a:pPr marL="533400" indent="-533400" defTabSz="950913" eaLnBrk="1" hangingPunct="1">
              <a:buClr>
                <a:schemeClr val="accent2"/>
              </a:buClr>
              <a:buFont typeface="Wingdings" panose="05000000000000000000" pitchFamily="2" charset="2"/>
              <a:buChar char="§"/>
            </a:pPr>
            <a:r>
              <a:rPr lang="en-US" altLang="en-US" sz="1600" dirty="0">
                <a:latin typeface="Calibri" panose="020F0502020204030204" pitchFamily="34" charset="0"/>
                <a:cs typeface="Calibri" panose="020F0502020204030204" pitchFamily="34" charset="0"/>
              </a:rPr>
              <a:t>Labor related budget entries on a permanent basis (BPE) should correspond with any PAF adjustments, to keep Banner Finance original adjusted budget (i.e. permanent adjusted) in line with Banner Position control by organization. Banner Position control, NBAPBUD is  updated by the Budget Office based on departmental and HR adjustments made to NBAJOBS labor distribution (or PAF adjustments).</a:t>
            </a:r>
          </a:p>
          <a:p>
            <a:pPr marL="533400" indent="-533400" defTabSz="950913" eaLnBrk="1" hangingPunct="1">
              <a:buClr>
                <a:schemeClr val="accent2"/>
              </a:buClr>
              <a:buFont typeface="Wingdings" panose="05000000000000000000" pitchFamily="2" charset="2"/>
              <a:buChar char="§"/>
            </a:pPr>
            <a:endParaRPr lang="en-US" altLang="en-US" sz="1600" dirty="0">
              <a:latin typeface="Calibri" panose="020F0502020204030204" pitchFamily="34" charset="0"/>
              <a:cs typeface="Calibri" panose="020F0502020204030204" pitchFamily="34" charset="0"/>
            </a:endParaRPr>
          </a:p>
          <a:p>
            <a:pPr marL="533400" indent="-533400" defTabSz="950913" eaLnBrk="1" hangingPunct="1">
              <a:buClr>
                <a:schemeClr val="accent2"/>
              </a:buClr>
              <a:buFont typeface="Wingdings" panose="05000000000000000000" pitchFamily="2" charset="2"/>
              <a:buChar char="§"/>
            </a:pPr>
            <a:r>
              <a:rPr lang="en-US" altLang="en-US" sz="1600" dirty="0">
                <a:latin typeface="Calibri" panose="020F0502020204030204" pitchFamily="34" charset="0"/>
                <a:cs typeface="Calibri" panose="020F0502020204030204" pitchFamily="34" charset="0"/>
              </a:rPr>
              <a:t>Labor related budget entries on a current basis (BTE) should be done to keep Banner Finance temporary budget (i.e. Banner INB Adjusted Budget column) in sync with current position budgetary needs by organization. These entries are reconciled to internal departmental records.</a:t>
            </a:r>
          </a:p>
          <a:p>
            <a:pPr marL="533400" indent="-533400" defTabSz="950913" eaLnBrk="1" hangingPunct="1">
              <a:buClr>
                <a:schemeClr val="accent2"/>
              </a:buClr>
              <a:buFont typeface="Wingdings" panose="05000000000000000000" pitchFamily="2" charset="2"/>
              <a:buChar char="§"/>
            </a:pPr>
            <a:endParaRPr lang="en-US" altLang="en-US" sz="1600" dirty="0">
              <a:latin typeface="Calibri" panose="020F0502020204030204" pitchFamily="34" charset="0"/>
              <a:cs typeface="Calibri" panose="020F0502020204030204" pitchFamily="34" charset="0"/>
            </a:endParaRPr>
          </a:p>
          <a:p>
            <a:pPr marL="533400" indent="-533400" defTabSz="950913" eaLnBrk="1" hangingPunct="1">
              <a:buClr>
                <a:schemeClr val="accent2"/>
              </a:buClr>
              <a:buFont typeface="Wingdings" panose="05000000000000000000" pitchFamily="2" charset="2"/>
              <a:buChar char="§"/>
            </a:pPr>
            <a:r>
              <a:rPr lang="en-US" altLang="en-US" sz="1600" dirty="0">
                <a:latin typeface="Calibri" panose="020F0502020204030204" pitchFamily="34" charset="0"/>
                <a:cs typeface="Calibri" panose="020F0502020204030204" pitchFamily="34" charset="0"/>
              </a:rPr>
              <a:t>Banner Position Control has one amount for budget. The Banner Position control budget should be kept equal to the permanent salary requirement. The current salary requirement is calculated only in internal departmental records.</a:t>
            </a:r>
          </a:p>
          <a:p>
            <a:pPr marL="533400" indent="-533400" defTabSz="950913" eaLnBrk="1" hangingPunct="1">
              <a:buClr>
                <a:schemeClr val="accent2"/>
              </a:buClr>
              <a:buFont typeface="Wingdings" panose="05000000000000000000" pitchFamily="2" charset="2"/>
              <a:buChar char="§"/>
            </a:pPr>
            <a:endParaRPr lang="en-US" altLang="en-US" sz="1600" dirty="0">
              <a:latin typeface="Calibri" panose="020F0502020204030204" pitchFamily="34" charset="0"/>
              <a:cs typeface="Calibri" panose="020F0502020204030204" pitchFamily="34" charset="0"/>
            </a:endParaRPr>
          </a:p>
          <a:p>
            <a:pPr marL="533400" indent="-533400" defTabSz="950913" eaLnBrk="1" hangingPunct="1">
              <a:buClr>
                <a:schemeClr val="accent2"/>
              </a:buClr>
              <a:buFont typeface="Wingdings" panose="05000000000000000000" pitchFamily="2" charset="2"/>
              <a:buChar char="§"/>
            </a:pPr>
            <a:r>
              <a:rPr lang="en-US" altLang="en-US" sz="1600" dirty="0">
                <a:latin typeface="Calibri" panose="020F0502020204030204" pitchFamily="34" charset="0"/>
                <a:cs typeface="Calibri" panose="020F0502020204030204" pitchFamily="34" charset="0"/>
              </a:rPr>
              <a:t>Department initiated budget entries are entered on Banner form FGAJVCM-Journal Mass Entry form . The bank used for these transactions is DB. The Budget Period field should always be 01. An increase to budget is a plus (+) in the Debit/Credit field. A decrease to budget is a minus (-) in the Debit/Credit field.</a:t>
            </a:r>
          </a:p>
          <a:p>
            <a:pPr marL="533400" indent="-533400" defTabSz="950913" eaLnBrk="1" hangingPunct="1">
              <a:buClr>
                <a:schemeClr val="accent2"/>
              </a:buClr>
              <a:buFontTx/>
              <a:buNone/>
            </a:pPr>
            <a:endParaRPr lang="en-US" altLang="en-US" sz="1600" dirty="0">
              <a:latin typeface="Verdana" panose="020B0604030504040204" pitchFamily="34" charset="0"/>
            </a:endParaRPr>
          </a:p>
          <a:p>
            <a:pPr marL="533400" indent="-533400" defTabSz="950913" eaLnBrk="1" hangingPunct="1">
              <a:buFontTx/>
              <a:buNone/>
            </a:pPr>
            <a:endParaRPr lang="en-US" altLang="en-US" sz="2400" dirty="0">
              <a:latin typeface="Verdana" panose="020B0604030504040204" pitchFamily="34" charset="0"/>
            </a:endParaRPr>
          </a:p>
          <a:p>
            <a:pPr marL="533400" indent="-533400" defTabSz="950913" eaLnBrk="1" hangingPunct="1"/>
            <a:endParaRPr lang="en-US" altLang="en-US" sz="2400" dirty="0">
              <a:latin typeface="Verdana" panose="020B0604030504040204" pitchFamily="34" charset="0"/>
            </a:endParaRPr>
          </a:p>
        </p:txBody>
      </p:sp>
      <p:pic>
        <p:nvPicPr>
          <p:cNvPr id="7172" name="Picture 4" descr="vcucs"/>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a:xfrm>
            <a:off x="7620000" y="6248400"/>
            <a:ext cx="1524000" cy="609600"/>
          </a:xfrm>
          <a:noFill/>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715963"/>
          </a:xfrm>
        </p:spPr>
        <p:txBody>
          <a:bodyPr/>
          <a:lstStyle/>
          <a:p>
            <a:pPr eaLnBrk="1" hangingPunct="1"/>
            <a:r>
              <a:rPr lang="en-US" altLang="en-US" sz="2400">
                <a:solidFill>
                  <a:srgbClr val="0070C0"/>
                </a:solidFill>
                <a:latin typeface="Calibri" panose="020F0502020204030204" pitchFamily="34" charset="0"/>
                <a:cs typeface="Calibri" panose="020F0502020204030204" pitchFamily="34" charset="0"/>
              </a:rPr>
              <a:t>Budget Reallocation Policy</a:t>
            </a:r>
          </a:p>
        </p:txBody>
      </p:sp>
      <p:graphicFrame>
        <p:nvGraphicFramePr>
          <p:cNvPr id="25663" name="Group 63"/>
          <p:cNvGraphicFramePr>
            <a:graphicFrameLocks noGrp="1"/>
          </p:cNvGraphicFramePr>
          <p:nvPr>
            <p:ph type="tbl" idx="1"/>
          </p:nvPr>
        </p:nvGraphicFramePr>
        <p:xfrm>
          <a:off x="381000" y="838200"/>
          <a:ext cx="8229600" cy="5322947"/>
        </p:xfrm>
        <a:graphic>
          <a:graphicData uri="http://schemas.openxmlformats.org/drawingml/2006/table">
            <a:tbl>
              <a:tblPr/>
              <a:tblGrid>
                <a:gridCol w="27432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3809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cs typeface="Calibri" pitchFamily="34" charset="0"/>
                        </a:rPr>
                        <a:t>Dollar Threshold</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cs typeface="Calibri" pitchFamily="34" charset="0"/>
                        </a:rPr>
                        <a:t>Type of Transaction</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Calibri" pitchFamily="34" charset="0"/>
                          <a:cs typeface="Calibri" pitchFamily="34" charset="0"/>
                        </a:rPr>
                        <a:t>Approval </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889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Calibri" pitchFamily="34" charset="0"/>
                        </a:rPr>
                        <a:t>Up to $500,000</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Calibri" pitchFamily="34" charset="0"/>
                        </a:rPr>
                        <a:t>Transactions within a single org unit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Calibri" pitchFamily="34" charset="0"/>
                        </a:rPr>
                        <a:t>Dean or Director</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09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Calibri" pitchFamily="34" charset="0"/>
                        </a:rPr>
                        <a:t>$500,000 to $1,000,000</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Calibri" pitchFamily="34" charset="0"/>
                        </a:rPr>
                        <a:t>Transactions within a single org unit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Calibri" pitchFamily="34" charset="0"/>
                        </a:rPr>
                        <a:t>Vice President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315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Calibri" pitchFamily="34" charset="0"/>
                        </a:rPr>
                        <a:t>$1,000,000 &amp; Up</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Calibri" pitchFamily="34" charset="0"/>
                        </a:rPr>
                        <a:t>Transactions within a single org unit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alibri" pitchFamily="34" charset="0"/>
                        <a:cs typeface="Calibri"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Calibri" pitchFamily="34" charset="0"/>
                        </a:rPr>
                        <a:t>President with recommendation of Vice President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Calibri" pitchFamily="34" charset="0"/>
                        </a:rPr>
                        <a:t>Up to $1,000,000</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Calibri" pitchFamily="34" charset="0"/>
                        </a:rPr>
                        <a:t>Transactions that cross org units or exec levels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Calibri" pitchFamily="34" charset="0"/>
                        </a:rPr>
                        <a:t>Respective Vice President</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414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Calibri" pitchFamily="34" charset="0"/>
                        </a:rPr>
                        <a:t>$1,000,001 &amp; Up</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Calibri" pitchFamily="34" charset="0"/>
                        </a:rPr>
                        <a:t>Transactions that cross org units or exec levels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alibri" pitchFamily="34" charset="0"/>
                        <a:cs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alibri" pitchFamily="34" charset="0"/>
                        <a:cs typeface="Calibri"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Calibri" pitchFamily="34" charset="0"/>
                        </a:rPr>
                        <a:t>President with recommendation of Vice President &amp; review by Sr. VP Finance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alibri" pitchFamily="34" charset="0"/>
                        <a:cs typeface="Calibri" pitchFamily="34"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54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Calibri" pitchFamily="34" charset="0"/>
                        </a:rPr>
                        <a:t>Up to $1,000,000</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Calibri" pitchFamily="34" charset="0"/>
                        </a:rPr>
                        <a:t>Fixed costs reallocations (rent, insurance, etc.)</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Calibri" pitchFamily="34" charset="0"/>
                        </a:rPr>
                        <a:t>Sr. VP Finance with Budget Office analysis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7540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Calibri" pitchFamily="34" charset="0"/>
                        </a:rPr>
                        <a:t>$1,000,001 &amp; Up</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Calibri" pitchFamily="34" charset="0"/>
                          <a:cs typeface="Calibri" pitchFamily="34" charset="0"/>
                        </a:rPr>
                        <a:t>Fixed costs reallocations (rent, insurance, etc.)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Calibri" pitchFamily="34" charset="0"/>
                        <a:cs typeface="Calibri" pitchFamily="34"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Calibri" pitchFamily="34" charset="0"/>
                          <a:cs typeface="Calibri" pitchFamily="34" charset="0"/>
                        </a:rPr>
                        <a:t>President with recommendation of Sr. VP Finance</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8233" name="Picture 64" descr="vcucs"/>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bwMode="auto">
          <a:xfrm>
            <a:off x="7620000" y="6248400"/>
            <a:ext cx="152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152400"/>
            <a:ext cx="8229600" cy="685800"/>
          </a:xfrm>
        </p:spPr>
        <p:txBody>
          <a:bodyPr/>
          <a:lstStyle/>
          <a:p>
            <a:pPr defTabSz="950913" eaLnBrk="1" hangingPunct="1"/>
            <a:r>
              <a:rPr lang="en-US" altLang="en-US" sz="2800">
                <a:solidFill>
                  <a:srgbClr val="0070C0"/>
                </a:solidFill>
                <a:latin typeface="Calibri" panose="020F0502020204030204" pitchFamily="34" charset="0"/>
                <a:cs typeface="Calibri" panose="020F0502020204030204" pitchFamily="34" charset="0"/>
              </a:rPr>
              <a:t>Budget Reallocation Policy</a:t>
            </a:r>
          </a:p>
        </p:txBody>
      </p:sp>
      <p:sp>
        <p:nvSpPr>
          <p:cNvPr id="9219" name="Rectangle 3"/>
          <p:cNvSpPr>
            <a:spLocks noGrp="1" noChangeArrowheads="1"/>
          </p:cNvSpPr>
          <p:nvPr>
            <p:ph type="body" sz="half" idx="1"/>
          </p:nvPr>
        </p:nvSpPr>
        <p:spPr>
          <a:xfrm>
            <a:off x="457200" y="685800"/>
            <a:ext cx="8153400" cy="5715000"/>
          </a:xfrm>
        </p:spPr>
        <p:txBody>
          <a:bodyPr/>
          <a:lstStyle/>
          <a:p>
            <a:pPr marL="533400" indent="-533400" defTabSz="950913" eaLnBrk="1" hangingPunct="1">
              <a:buFontTx/>
              <a:buNone/>
            </a:pPr>
            <a:endParaRPr lang="en-US" altLang="en-US" sz="2400">
              <a:latin typeface="Verdana" panose="020B0604030504040204" pitchFamily="34" charset="0"/>
            </a:endParaRPr>
          </a:p>
          <a:p>
            <a:pPr marL="533400" indent="-533400" defTabSz="950913" eaLnBrk="1" hangingPunct="1">
              <a:buClr>
                <a:schemeClr val="accent2"/>
              </a:buClr>
              <a:buFont typeface="Wingdings" panose="05000000000000000000" pitchFamily="2" charset="2"/>
              <a:buChar char="§"/>
            </a:pPr>
            <a:r>
              <a:rPr lang="en-US" altLang="en-US" sz="1800">
                <a:latin typeface="Calibri" panose="020F0502020204030204" pitchFamily="34" charset="0"/>
                <a:cs typeface="Calibri" panose="020F0502020204030204" pitchFamily="34" charset="0"/>
              </a:rPr>
              <a:t>At the Dean or Director level, document approval in Banner may be delegated to the appropriate fiscal administrator or fiscal staff.</a:t>
            </a:r>
          </a:p>
          <a:p>
            <a:pPr marL="533400" indent="-533400" defTabSz="950913" eaLnBrk="1" hangingPunct="1">
              <a:buClr>
                <a:schemeClr val="accent2"/>
              </a:buClr>
              <a:buFont typeface="Wingdings" panose="05000000000000000000" pitchFamily="2" charset="2"/>
              <a:buChar char="§"/>
            </a:pPr>
            <a:endParaRPr lang="en-US" altLang="en-US" sz="1800">
              <a:latin typeface="Calibri" panose="020F0502020204030204" pitchFamily="34" charset="0"/>
              <a:cs typeface="Calibri" panose="020F0502020204030204" pitchFamily="34" charset="0"/>
            </a:endParaRPr>
          </a:p>
          <a:p>
            <a:pPr marL="533400" indent="-533400" defTabSz="950913" eaLnBrk="1" hangingPunct="1">
              <a:buClr>
                <a:schemeClr val="accent2"/>
              </a:buClr>
              <a:buFont typeface="Wingdings" panose="05000000000000000000" pitchFamily="2" charset="2"/>
              <a:buChar char="§"/>
            </a:pPr>
            <a:r>
              <a:rPr lang="en-US" altLang="en-US" sz="1800">
                <a:latin typeface="Calibri" panose="020F0502020204030204" pitchFamily="34" charset="0"/>
                <a:cs typeface="Calibri" panose="020F0502020204030204" pitchFamily="34" charset="0"/>
              </a:rPr>
              <a:t>An org (organizational) unit refers to a school, such as Dentistry or Pharmacy, or other senior management level administrative unit (Human Resources, Technology Services, etc.).</a:t>
            </a:r>
          </a:p>
          <a:p>
            <a:pPr marL="533400" indent="-533400" defTabSz="950913" eaLnBrk="1" hangingPunct="1">
              <a:buClr>
                <a:schemeClr val="accent2"/>
              </a:buClr>
              <a:buFont typeface="Wingdings" panose="05000000000000000000" pitchFamily="2" charset="2"/>
              <a:buChar char="§"/>
            </a:pPr>
            <a:endParaRPr lang="en-US" altLang="en-US" sz="1800">
              <a:latin typeface="Calibri" panose="020F0502020204030204" pitchFamily="34" charset="0"/>
              <a:cs typeface="Calibri" panose="020F0502020204030204" pitchFamily="34" charset="0"/>
            </a:endParaRPr>
          </a:p>
          <a:p>
            <a:pPr marL="533400" indent="-533400" defTabSz="950913" eaLnBrk="1" hangingPunct="1">
              <a:buClr>
                <a:schemeClr val="accent2"/>
              </a:buClr>
              <a:buFont typeface="Wingdings" panose="05000000000000000000" pitchFamily="2" charset="2"/>
              <a:buChar char="§"/>
            </a:pPr>
            <a:r>
              <a:rPr lang="en-US" altLang="en-US" sz="1800">
                <a:latin typeface="Calibri" panose="020F0502020204030204" pitchFamily="34" charset="0"/>
                <a:cs typeface="Calibri" panose="020F0502020204030204" pitchFamily="34" charset="0"/>
              </a:rPr>
              <a:t>An org unit may include separately budgeted activities. For example, the departments of History and Mathematics  are within the college of Humanities and Sciences. </a:t>
            </a:r>
          </a:p>
          <a:p>
            <a:pPr marL="533400" indent="-533400" defTabSz="950913" eaLnBrk="1" hangingPunct="1">
              <a:buClr>
                <a:schemeClr val="accent2"/>
              </a:buClr>
              <a:buFont typeface="Wingdings" panose="05000000000000000000" pitchFamily="2" charset="2"/>
              <a:buChar char="§"/>
            </a:pPr>
            <a:endParaRPr lang="en-US" altLang="en-US" sz="1800">
              <a:latin typeface="Calibri" panose="020F0502020204030204" pitchFamily="34" charset="0"/>
              <a:cs typeface="Calibri" panose="020F0502020204030204" pitchFamily="34" charset="0"/>
            </a:endParaRPr>
          </a:p>
          <a:p>
            <a:pPr marL="533400" indent="-533400" defTabSz="950913" eaLnBrk="1" hangingPunct="1">
              <a:buClr>
                <a:schemeClr val="accent2"/>
              </a:buClr>
              <a:buFont typeface="Wingdings" panose="05000000000000000000" pitchFamily="2" charset="2"/>
              <a:buChar char="§"/>
            </a:pPr>
            <a:r>
              <a:rPr lang="en-US" altLang="en-US" sz="1800">
                <a:latin typeface="Calibri" panose="020F0502020204030204" pitchFamily="34" charset="0"/>
                <a:cs typeface="Calibri" panose="020F0502020204030204" pitchFamily="34" charset="0"/>
              </a:rPr>
              <a:t>The term “executive level” refers to the key organizational levels, such as President, Provost/Academic Affairs, Health Sciences, etc.</a:t>
            </a:r>
          </a:p>
          <a:p>
            <a:pPr marL="533400" indent="-533400" defTabSz="950913" eaLnBrk="1" hangingPunct="1">
              <a:buFont typeface="Wingdings" panose="05000000000000000000" pitchFamily="2" charset="2"/>
              <a:buChar char="v"/>
            </a:pPr>
            <a:endParaRPr lang="en-US" altLang="en-US" sz="1800">
              <a:latin typeface="Calibri" panose="020F0502020204030204" pitchFamily="34" charset="0"/>
              <a:cs typeface="Calibri" panose="020F0502020204030204" pitchFamily="34" charset="0"/>
            </a:endParaRPr>
          </a:p>
          <a:p>
            <a:pPr marL="533400" indent="-533400" defTabSz="950913" eaLnBrk="1" hangingPunct="1">
              <a:buFontTx/>
              <a:buNone/>
            </a:pPr>
            <a:endParaRPr lang="en-US" altLang="en-US" sz="1600">
              <a:latin typeface="Verdana" panose="020B0604030504040204" pitchFamily="34" charset="0"/>
            </a:endParaRPr>
          </a:p>
          <a:p>
            <a:pPr marL="533400" indent="-533400" defTabSz="950913" eaLnBrk="1" hangingPunct="1"/>
            <a:endParaRPr lang="en-US" altLang="en-US" sz="2400">
              <a:latin typeface="Verdana" panose="020B0604030504040204" pitchFamily="34" charset="0"/>
            </a:endParaRPr>
          </a:p>
        </p:txBody>
      </p:sp>
      <p:pic>
        <p:nvPicPr>
          <p:cNvPr id="9220" name="Picture 4" descr="vcucs"/>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a:xfrm>
            <a:off x="7620000" y="6248400"/>
            <a:ext cx="1524000" cy="609600"/>
          </a:xfrm>
          <a:noFill/>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17462"/>
            <a:ext cx="8229600" cy="609600"/>
          </a:xfrm>
        </p:spPr>
        <p:txBody>
          <a:bodyPr/>
          <a:lstStyle/>
          <a:p>
            <a:pPr defTabSz="950913" eaLnBrk="1" hangingPunct="1"/>
            <a:r>
              <a:rPr lang="en-US" altLang="en-US" sz="2800">
                <a:solidFill>
                  <a:srgbClr val="0070C0"/>
                </a:solidFill>
                <a:latin typeface="Calibri" panose="020F0502020204030204" pitchFamily="34" charset="0"/>
                <a:cs typeface="Calibri" panose="020F0502020204030204" pitchFamily="34" charset="0"/>
              </a:rPr>
              <a:t>Entering Budget Entries</a:t>
            </a:r>
          </a:p>
        </p:txBody>
      </p:sp>
      <p:pic>
        <p:nvPicPr>
          <p:cNvPr id="10243" name="Picture 4" descr="vcucs"/>
          <p:cNvPicPr>
            <a:picLocks noGrp="1" noChangeAspect="1" noChangeArrowheads="1"/>
          </p:cNvPicPr>
          <p:nvPr>
            <p:ph sz="half" idx="2"/>
            <p:custDataLst>
              <p:tags r:id="rId2"/>
            </p:custDataLst>
          </p:nvPr>
        </p:nvPicPr>
        <p:blipFill>
          <a:blip r:embed="rId5">
            <a:extLst>
              <a:ext uri="{28A0092B-C50C-407E-A947-70E740481C1C}">
                <a14:useLocalDpi xmlns:a14="http://schemas.microsoft.com/office/drawing/2010/main" val="0"/>
              </a:ext>
            </a:extLst>
          </a:blip>
          <a:srcRect r="77620" b="34711"/>
          <a:stretch>
            <a:fillRect/>
          </a:stretch>
        </p:blipFill>
        <p:spPr>
          <a:xfrm>
            <a:off x="7620000" y="6248400"/>
            <a:ext cx="1524000" cy="609600"/>
          </a:xfrm>
          <a:noFill/>
        </p:spPr>
      </p:pic>
      <p:sp>
        <p:nvSpPr>
          <p:cNvPr id="10244" name="Text Placeholder 6"/>
          <p:cNvSpPr>
            <a:spLocks noGrp="1"/>
          </p:cNvSpPr>
          <p:nvPr>
            <p:ph type="body" sz="half" idx="1"/>
          </p:nvPr>
        </p:nvSpPr>
        <p:spPr>
          <a:xfrm>
            <a:off x="457200" y="1798638"/>
            <a:ext cx="8229600" cy="4983162"/>
          </a:xfrm>
        </p:spPr>
        <p:txBody>
          <a:bodyPr/>
          <a:lstStyle/>
          <a:p>
            <a:endParaRPr lang="en-US" altLang="en-US" dirty="0"/>
          </a:p>
          <a:p>
            <a:endParaRPr lang="en-US" altLang="en-US" dirty="0"/>
          </a:p>
          <a:p>
            <a:endParaRPr lang="en-US" altLang="en-US" dirty="0"/>
          </a:p>
          <a:p>
            <a:endParaRPr lang="en-US" altLang="en-US" dirty="0"/>
          </a:p>
          <a:p>
            <a:pPr>
              <a:buFontTx/>
              <a:buAutoNum type="arabicPeriod"/>
            </a:pPr>
            <a:r>
              <a:rPr lang="en-US" altLang="en-US" sz="1400" dirty="0">
                <a:latin typeface="Calibri" panose="020F0502020204030204" pitchFamily="34" charset="0"/>
                <a:cs typeface="Calibri" panose="020F0502020204030204" pitchFamily="34" charset="0"/>
              </a:rPr>
              <a:t>Go to Banner form </a:t>
            </a:r>
            <a:r>
              <a:rPr lang="en-US" altLang="en-US" sz="1400" b="1" dirty="0">
                <a:latin typeface="Calibri" panose="020F0502020204030204" pitchFamily="34" charset="0"/>
                <a:cs typeface="Calibri" panose="020F0502020204030204" pitchFamily="34" charset="0"/>
              </a:rPr>
              <a:t>FGAJVCM</a:t>
            </a:r>
            <a:r>
              <a:rPr lang="en-US" altLang="en-US" sz="1400" dirty="0">
                <a:latin typeface="Calibri" panose="020F0502020204030204" pitchFamily="34" charset="0"/>
                <a:cs typeface="Calibri" panose="020F0502020204030204" pitchFamily="34" charset="0"/>
              </a:rPr>
              <a:t>.  Click on Go.</a:t>
            </a:r>
          </a:p>
          <a:p>
            <a:pPr>
              <a:buFontTx/>
              <a:buAutoNum type="arabicPeriod"/>
            </a:pPr>
            <a:r>
              <a:rPr lang="en-US" altLang="en-US" sz="1400" dirty="0">
                <a:latin typeface="Calibri" panose="020F0502020204030204" pitchFamily="34" charset="0"/>
                <a:cs typeface="Calibri" panose="020F0502020204030204" pitchFamily="34" charset="0"/>
              </a:rPr>
              <a:t>Transaction Date will auto-fill. Type in the Document Total. This is the total of all the transaction lines so if you move 50,000 from one account to another, the total is 100,000.</a:t>
            </a:r>
          </a:p>
          <a:p>
            <a:pPr>
              <a:buFontTx/>
              <a:buAutoNum type="arabicPeriod"/>
            </a:pPr>
            <a:r>
              <a:rPr lang="en-US" altLang="en-US" sz="1400" dirty="0">
                <a:latin typeface="Calibri" panose="020F0502020204030204" pitchFamily="34" charset="0"/>
                <a:cs typeface="Calibri" panose="020F0502020204030204" pitchFamily="34" charset="0"/>
              </a:rPr>
              <a:t>Type in the Rule Type</a:t>
            </a:r>
            <a:r>
              <a:rPr lang="en-US" altLang="en-US" sz="1400" b="1" dirty="0">
                <a:solidFill>
                  <a:srgbClr val="0070C0"/>
                </a:solidFill>
                <a:latin typeface="Calibri" panose="020F0502020204030204" pitchFamily="34" charset="0"/>
                <a:cs typeface="Calibri" panose="020F0502020204030204" pitchFamily="34" charset="0"/>
              </a:rPr>
              <a:t>: BPE, BPR, BTE </a:t>
            </a:r>
            <a:r>
              <a:rPr lang="en-US" altLang="en-US" sz="1400" dirty="0">
                <a:latin typeface="Calibri" panose="020F0502020204030204" pitchFamily="34" charset="0"/>
                <a:cs typeface="Calibri" panose="020F0502020204030204" pitchFamily="34" charset="0"/>
              </a:rPr>
              <a:t>or </a:t>
            </a:r>
            <a:r>
              <a:rPr lang="en-US" altLang="en-US" sz="1400" b="1" dirty="0">
                <a:solidFill>
                  <a:srgbClr val="0070C0"/>
                </a:solidFill>
                <a:latin typeface="Calibri" panose="020F0502020204030204" pitchFamily="34" charset="0"/>
                <a:cs typeface="Calibri" panose="020F0502020204030204" pitchFamily="34" charset="0"/>
              </a:rPr>
              <a:t>BTR</a:t>
            </a:r>
            <a:r>
              <a:rPr lang="en-US" altLang="en-US" sz="1400" dirty="0">
                <a:latin typeface="Calibri" panose="020F0502020204030204" pitchFamily="34" charset="0"/>
                <a:cs typeface="Calibri" panose="020F0502020204030204" pitchFamily="34" charset="0"/>
              </a:rPr>
              <a:t>. Type DB in the Bank field. Type in your Description.</a:t>
            </a:r>
          </a:p>
          <a:p>
            <a:pPr>
              <a:buFontTx/>
              <a:buAutoNum type="arabicPeriod"/>
            </a:pPr>
            <a:r>
              <a:rPr lang="en-US" altLang="en-US" sz="1400" dirty="0">
                <a:latin typeface="Calibri" panose="020F0502020204030204" pitchFamily="34" charset="0"/>
                <a:cs typeface="Calibri" panose="020F0502020204030204" pitchFamily="34" charset="0"/>
              </a:rPr>
              <a:t>Type 01 in the Budget Period field. Click on Next Section down arrow.</a:t>
            </a:r>
          </a:p>
          <a:p>
            <a:pPr>
              <a:buFontTx/>
              <a:buAutoNum type="arabicPeriod"/>
            </a:pPr>
            <a:r>
              <a:rPr lang="en-US" altLang="en-US" sz="1400" dirty="0">
                <a:latin typeface="Calibri" panose="020F0502020204030204" pitchFamily="34" charset="0"/>
                <a:cs typeface="Calibri" panose="020F0502020204030204" pitchFamily="34" charset="0"/>
              </a:rPr>
              <a:t>Tab to Index and enter the Org. Tab to Acct and enter account.</a:t>
            </a:r>
          </a:p>
          <a:p>
            <a:pPr>
              <a:buFontTx/>
              <a:buAutoNum type="arabicPeriod"/>
            </a:pPr>
            <a:r>
              <a:rPr lang="en-US" altLang="en-US" sz="1400" dirty="0">
                <a:latin typeface="Calibri" panose="020F0502020204030204" pitchFamily="34" charset="0"/>
                <a:cs typeface="Calibri" panose="020F0502020204030204" pitchFamily="34" charset="0"/>
              </a:rPr>
              <a:t>Tab to amount and enter amount. For budget entries, a plus sign increases budget and a minus sign decreases budget. Tab through the rest of the fields on the line.</a:t>
            </a:r>
          </a:p>
          <a:p>
            <a:pPr marL="342900" marR="0" lvl="0" indent="-342900">
              <a:lnSpc>
                <a:spcPct val="107000"/>
              </a:lnSpc>
              <a:spcBef>
                <a:spcPts val="0"/>
              </a:spcBef>
              <a:spcAft>
                <a:spcPts val="800"/>
              </a:spcAft>
              <a:buFont typeface="+mj-lt"/>
              <a:buAutoNum type="arabicPeriod"/>
              <a:tabLst>
                <a:tab pos="457200" algn="l"/>
              </a:tabLst>
            </a:pPr>
            <a:r>
              <a:rPr lang="en-US" altLang="en-US" sz="1400" dirty="0">
                <a:latin typeface="Calibri" panose="020F0502020204030204" pitchFamily="34" charset="0"/>
                <a:cs typeface="Calibri" panose="020F0502020204030204" pitchFamily="34" charset="0"/>
              </a:rPr>
              <a:t>To add the next line, </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click the down arrow on your keyboard or click insert.  A new line will appear.  Follow steps 4-6 to enter information for the new line.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a:buFontTx/>
              <a:buAutoNum type="arabicPeriod"/>
            </a:pPr>
            <a:endParaRPr lang="en-US" altLang="en-US" sz="1400"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2BF7927F-AE0B-5404-5283-C5BDC9DDF8B1}"/>
              </a:ext>
            </a:extLst>
          </p:cNvPr>
          <p:cNvGrpSpPr/>
          <p:nvPr/>
        </p:nvGrpSpPr>
        <p:grpSpPr>
          <a:xfrm>
            <a:off x="685800" y="533400"/>
            <a:ext cx="7772400" cy="3533775"/>
            <a:chOff x="685800" y="533400"/>
            <a:chExt cx="7772400" cy="3533775"/>
          </a:xfrm>
        </p:grpSpPr>
        <p:grpSp>
          <p:nvGrpSpPr>
            <p:cNvPr id="7" name="Group 6">
              <a:extLst>
                <a:ext uri="{FF2B5EF4-FFF2-40B4-BE49-F238E27FC236}">
                  <a16:creationId xmlns:a16="http://schemas.microsoft.com/office/drawing/2014/main" id="{E42563B9-D40A-F607-CE76-7E66D76B96B6}"/>
                </a:ext>
              </a:extLst>
            </p:cNvPr>
            <p:cNvGrpSpPr/>
            <p:nvPr/>
          </p:nvGrpSpPr>
          <p:grpSpPr>
            <a:xfrm>
              <a:off x="685800" y="533400"/>
              <a:ext cx="7772400" cy="3533775"/>
              <a:chOff x="685800" y="533400"/>
              <a:chExt cx="7772400" cy="3533775"/>
            </a:xfrm>
          </p:grpSpPr>
          <p:pic>
            <p:nvPicPr>
              <p:cNvPr id="10245"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533400"/>
                <a:ext cx="77724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B8FE1BEB-CC60-C00B-45E1-9F01FE05B80E}"/>
                  </a:ext>
                </a:extLst>
              </p:cNvPr>
              <p:cNvGrpSpPr/>
              <p:nvPr/>
            </p:nvGrpSpPr>
            <p:grpSpPr>
              <a:xfrm>
                <a:off x="3775763" y="1847079"/>
                <a:ext cx="304826" cy="170703"/>
                <a:chOff x="3775763" y="1847079"/>
                <a:chExt cx="304826" cy="170703"/>
              </a:xfrm>
            </p:grpSpPr>
            <p:sp>
              <p:nvSpPr>
                <p:cNvPr id="5" name="Rectangle 4">
                  <a:extLst>
                    <a:ext uri="{FF2B5EF4-FFF2-40B4-BE49-F238E27FC236}">
                      <a16:creationId xmlns:a16="http://schemas.microsoft.com/office/drawing/2014/main" id="{2E5B7A07-5793-AB1A-5278-8AA09539673C}"/>
                    </a:ext>
                  </a:extLst>
                </p:cNvPr>
                <p:cNvSpPr/>
                <p:nvPr/>
              </p:nvSpPr>
              <p:spPr bwMode="auto">
                <a:xfrm>
                  <a:off x="3851976" y="1904999"/>
                  <a:ext cx="152400" cy="548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accent2"/>
                    </a:solidFill>
                    <a:effectLst/>
                    <a:latin typeface="Verdana" pitchFamily="34" charset="0"/>
                  </a:endParaRPr>
                </a:p>
              </p:txBody>
            </p:sp>
            <p:pic>
              <p:nvPicPr>
                <p:cNvPr id="6" name="Picture 5">
                  <a:extLst>
                    <a:ext uri="{FF2B5EF4-FFF2-40B4-BE49-F238E27FC236}">
                      <a16:creationId xmlns:a16="http://schemas.microsoft.com/office/drawing/2014/main" id="{DA8972EF-A914-D523-5D1C-CB7A7795ACE4}"/>
                    </a:ext>
                  </a:extLst>
                </p:cNvPr>
                <p:cNvPicPr>
                  <a:picLocks noChangeAspect="1"/>
                </p:cNvPicPr>
                <p:nvPr/>
              </p:nvPicPr>
              <p:blipFill>
                <a:blip r:embed="rId7"/>
                <a:stretch>
                  <a:fillRect/>
                </a:stretch>
              </p:blipFill>
              <p:spPr>
                <a:xfrm>
                  <a:off x="3775763" y="1847079"/>
                  <a:ext cx="304826" cy="170703"/>
                </a:xfrm>
                <a:prstGeom prst="rect">
                  <a:avLst/>
                </a:prstGeom>
              </p:spPr>
            </p:pic>
          </p:grpSp>
        </p:grpSp>
        <p:sp>
          <p:nvSpPr>
            <p:cNvPr id="10246" name="Oval 16"/>
            <p:cNvSpPr>
              <a:spLocks noChangeArrowheads="1"/>
            </p:cNvSpPr>
            <p:nvPr/>
          </p:nvSpPr>
          <p:spPr bwMode="auto">
            <a:xfrm>
              <a:off x="685800" y="2209800"/>
              <a:ext cx="3657600" cy="5334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0247" name="TextBox 17"/>
            <p:cNvSpPr txBox="1">
              <a:spLocks noChangeArrowheads="1"/>
            </p:cNvSpPr>
            <p:nvPr/>
          </p:nvSpPr>
          <p:spPr bwMode="auto">
            <a:xfrm>
              <a:off x="3886200" y="2362200"/>
              <a:ext cx="381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5</a:t>
              </a:r>
            </a:p>
          </p:txBody>
        </p:sp>
        <p:sp>
          <p:nvSpPr>
            <p:cNvPr id="10248" name="Oval 18"/>
            <p:cNvSpPr>
              <a:spLocks noChangeArrowheads="1"/>
            </p:cNvSpPr>
            <p:nvPr/>
          </p:nvSpPr>
          <p:spPr bwMode="auto">
            <a:xfrm>
              <a:off x="5943600" y="2286000"/>
              <a:ext cx="685800" cy="5334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0249" name="TextBox 19"/>
            <p:cNvSpPr txBox="1">
              <a:spLocks noChangeArrowheads="1"/>
            </p:cNvSpPr>
            <p:nvPr/>
          </p:nvSpPr>
          <p:spPr bwMode="auto">
            <a:xfrm>
              <a:off x="6400800" y="2362200"/>
              <a:ext cx="228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6</a:t>
              </a:r>
            </a:p>
          </p:txBody>
        </p:sp>
        <p:sp>
          <p:nvSpPr>
            <p:cNvPr id="10250" name="Oval 9"/>
            <p:cNvSpPr>
              <a:spLocks noChangeArrowheads="1"/>
            </p:cNvSpPr>
            <p:nvPr/>
          </p:nvSpPr>
          <p:spPr bwMode="auto">
            <a:xfrm>
              <a:off x="685800" y="1295400"/>
              <a:ext cx="1676400" cy="228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0251" name="TextBox 10"/>
            <p:cNvSpPr txBox="1">
              <a:spLocks noChangeArrowheads="1"/>
            </p:cNvSpPr>
            <p:nvPr/>
          </p:nvSpPr>
          <p:spPr bwMode="auto">
            <a:xfrm>
              <a:off x="1905000" y="1262063"/>
              <a:ext cx="304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2</a:t>
              </a:r>
            </a:p>
          </p:txBody>
        </p:sp>
        <p:sp>
          <p:nvSpPr>
            <p:cNvPr id="10252" name="Oval 11"/>
            <p:cNvSpPr>
              <a:spLocks noChangeArrowheads="1"/>
            </p:cNvSpPr>
            <p:nvPr/>
          </p:nvSpPr>
          <p:spPr bwMode="auto">
            <a:xfrm>
              <a:off x="838200" y="1752600"/>
              <a:ext cx="3581400" cy="5334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0253" name="TextBox 13"/>
            <p:cNvSpPr txBox="1">
              <a:spLocks noChangeArrowheads="1"/>
            </p:cNvSpPr>
            <p:nvPr/>
          </p:nvSpPr>
          <p:spPr bwMode="auto">
            <a:xfrm>
              <a:off x="2667000" y="1795463"/>
              <a:ext cx="550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3</a:t>
              </a:r>
            </a:p>
          </p:txBody>
        </p:sp>
        <p:sp>
          <p:nvSpPr>
            <p:cNvPr id="10254" name="Oval 14"/>
            <p:cNvSpPr>
              <a:spLocks noChangeArrowheads="1"/>
            </p:cNvSpPr>
            <p:nvPr/>
          </p:nvSpPr>
          <p:spPr bwMode="auto">
            <a:xfrm>
              <a:off x="5943600" y="1676400"/>
              <a:ext cx="762000" cy="609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0255" name="TextBox 15"/>
            <p:cNvSpPr txBox="1">
              <a:spLocks noChangeArrowheads="1"/>
            </p:cNvSpPr>
            <p:nvPr/>
          </p:nvSpPr>
          <p:spPr bwMode="auto">
            <a:xfrm>
              <a:off x="6172200" y="1981200"/>
              <a:ext cx="304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100" b="1">
                  <a:solidFill>
                    <a:srgbClr val="FF0000"/>
                  </a:solidFill>
                  <a:latin typeface="Calibri" panose="020F0502020204030204" pitchFamily="34" charset="0"/>
                  <a:cs typeface="Calibri" panose="020F0502020204030204" pitchFamily="34" charset="0"/>
                </a:rPr>
                <a:t>4</a:t>
              </a:r>
            </a:p>
          </p:txBody>
        </p:sp>
        <p:sp>
          <p:nvSpPr>
            <p:cNvPr id="10256" name="Oval 14"/>
            <p:cNvSpPr>
              <a:spLocks noChangeArrowheads="1"/>
            </p:cNvSpPr>
            <p:nvPr/>
          </p:nvSpPr>
          <p:spPr bwMode="auto">
            <a:xfrm>
              <a:off x="838200" y="3810000"/>
              <a:ext cx="304800" cy="228600"/>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endParaRPr lang="en-US" altLang="en-US"/>
            </a:p>
          </p:txBody>
        </p:sp>
        <p:sp>
          <p:nvSpPr>
            <p:cNvPr id="10257" name="TextBox 15"/>
            <p:cNvSpPr txBox="1">
              <a:spLocks noChangeArrowheads="1"/>
            </p:cNvSpPr>
            <p:nvPr/>
          </p:nvSpPr>
          <p:spPr bwMode="auto">
            <a:xfrm>
              <a:off x="1143000" y="3792538"/>
              <a:ext cx="1600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accent2"/>
                  </a:solidFill>
                  <a:latin typeface="Verdana" panose="020B0604030504040204" pitchFamily="34" charset="0"/>
                </a:defRPr>
              </a:lvl1pPr>
              <a:lvl2pPr marL="742950" indent="-285750" eaLnBrk="0" hangingPunct="0">
                <a:defRPr sz="2000">
                  <a:solidFill>
                    <a:schemeClr val="accent2"/>
                  </a:solidFill>
                  <a:latin typeface="Verdana" panose="020B0604030504040204" pitchFamily="34" charset="0"/>
                </a:defRPr>
              </a:lvl2pPr>
              <a:lvl3pPr marL="1143000" indent="-228600" eaLnBrk="0" hangingPunct="0">
                <a:defRPr sz="2000">
                  <a:solidFill>
                    <a:schemeClr val="accent2"/>
                  </a:solidFill>
                  <a:latin typeface="Verdana" panose="020B0604030504040204" pitchFamily="34" charset="0"/>
                </a:defRPr>
              </a:lvl3pPr>
              <a:lvl4pPr marL="1600200" indent="-228600" eaLnBrk="0" hangingPunct="0">
                <a:defRPr sz="2000">
                  <a:solidFill>
                    <a:schemeClr val="accent2"/>
                  </a:solidFill>
                  <a:latin typeface="Verdana" panose="020B0604030504040204" pitchFamily="34" charset="0"/>
                </a:defRPr>
              </a:lvl4pPr>
              <a:lvl5pPr marL="2057400" indent="-228600" eaLnBrk="0" hangingPunct="0">
                <a:defRPr sz="2000">
                  <a:solidFill>
                    <a:schemeClr val="accent2"/>
                  </a:solidFill>
                  <a:latin typeface="Verdana" panose="020B0604030504040204" pitchFamily="34" charset="0"/>
                </a:defRPr>
              </a:lvl5pPr>
              <a:lvl6pPr marL="2514600" indent="-228600" eaLnBrk="0" fontAlgn="base" hangingPunct="0">
                <a:spcBef>
                  <a:spcPct val="0"/>
                </a:spcBef>
                <a:spcAft>
                  <a:spcPct val="0"/>
                </a:spcAft>
                <a:defRPr sz="2000">
                  <a:solidFill>
                    <a:schemeClr val="accent2"/>
                  </a:solidFill>
                  <a:latin typeface="Verdana" panose="020B0604030504040204" pitchFamily="34" charset="0"/>
                </a:defRPr>
              </a:lvl6pPr>
              <a:lvl7pPr marL="2971800" indent="-228600" eaLnBrk="0" fontAlgn="base" hangingPunct="0">
                <a:spcBef>
                  <a:spcPct val="0"/>
                </a:spcBef>
                <a:spcAft>
                  <a:spcPct val="0"/>
                </a:spcAft>
                <a:defRPr sz="2000">
                  <a:solidFill>
                    <a:schemeClr val="accent2"/>
                  </a:solidFill>
                  <a:latin typeface="Verdana" panose="020B0604030504040204" pitchFamily="34" charset="0"/>
                </a:defRPr>
              </a:lvl7pPr>
              <a:lvl8pPr marL="3429000" indent="-228600" eaLnBrk="0" fontAlgn="base" hangingPunct="0">
                <a:spcBef>
                  <a:spcPct val="0"/>
                </a:spcBef>
                <a:spcAft>
                  <a:spcPct val="0"/>
                </a:spcAft>
                <a:defRPr sz="2000">
                  <a:solidFill>
                    <a:schemeClr val="accent2"/>
                  </a:solidFill>
                  <a:latin typeface="Verdana" panose="020B0604030504040204" pitchFamily="34" charset="0"/>
                </a:defRPr>
              </a:lvl8pPr>
              <a:lvl9pPr marL="3886200" indent="-228600" eaLnBrk="0" fontAlgn="base" hangingPunct="0">
                <a:spcBef>
                  <a:spcPct val="0"/>
                </a:spcBef>
                <a:spcAft>
                  <a:spcPct val="0"/>
                </a:spcAft>
                <a:defRPr sz="2000">
                  <a:solidFill>
                    <a:schemeClr val="accent2"/>
                  </a:solidFill>
                  <a:latin typeface="Verdana" panose="020B0604030504040204" pitchFamily="34" charset="0"/>
                </a:defRPr>
              </a:lvl9pPr>
            </a:lstStyle>
            <a:p>
              <a:pPr eaLnBrk="1" hangingPunct="1"/>
              <a:r>
                <a:rPr lang="en-US" altLang="en-US" sz="1000" b="1">
                  <a:solidFill>
                    <a:srgbClr val="FF0000"/>
                  </a:solidFill>
                  <a:latin typeface="Calibri" panose="020F0502020204030204" pitchFamily="34" charset="0"/>
                  <a:cs typeface="Calibri" panose="020F0502020204030204" pitchFamily="34" charset="0"/>
                </a:rPr>
                <a:t>NEXT SECTION</a:t>
              </a:r>
            </a:p>
          </p:txBody>
        </p:sp>
      </p:gr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ATION_PLAYLIST_COUNT" val="0"/>
  <p:tag name="PRESENTATION_PRESENTER_SLIDE_LEVEL" val="0"/>
  <p:tag name="ARTICULATE_PRESENTER_VERSION" val="6"/>
  <p:tag name="PUBLISH_TITLE" val="transactions"/>
  <p:tag name="ARTICULATE_PUBLISH_PATH" val="C:\My Documents\Fiscal Mandatory Training"/>
  <p:tag name="ARTICULATE_LOGO" val="vcualone.gif"/>
  <p:tag name="ARTICULATE_PRESENTER" val="University Controller's Office"/>
  <p:tag name="ARTICULATE_PRESENTER_GUID" val="EBDF1913-508F-412B-A5E2-AAC4344C4C98"/>
  <p:tag name="ARTICULATE_LMS" val="0"/>
  <p:tag name="ARTICULATE_TEMPLATE" val="Corporate Communications"/>
  <p:tag name="ARTICULATE_TEMPLATE_GUID" val="1a000000-6000-0000-b000-000000000001"/>
  <p:tag name="LMS_PUBLISH" val="No"/>
  <p:tag name="PRESENTER_PREVIEW_MODE" val="0"/>
  <p:tag name="PRESENTER_PREVIEW_START" val="1"/>
  <p:tag name="PLAYERLOGOHEIGHT" val="63"/>
  <p:tag name="PLAYERLOGOWIDTH" val="165"/>
  <p:tag name="LAUNCHINNEWWINDOW" val="0"/>
  <p:tag name="LASTPUBLISHED" val="C:\My Documents\Fiscal Mandatory Training\transactions\player.html"/>
  <p:tag name="ARTICULATE_PROJECT_OPEN" val="0"/>
  <p:tag name="ARTICULATE_SLIDE_COUNT" val="38"/>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fd8b25dc-97b7-4e9c-80c9-789e5287ab56"/>
  <p:tag name="ARTICULATE_SLIDE_PAUSE" val="1"/>
  <p:tag name="ARTICULATE_NAV_LEVEL" val="1"/>
  <p:tag name="ARTICULATE_PLAYLIST_ID" val="-1"/>
  <p:tag name="ARTICULATE_LOCK_SLIDE" val="0"/>
  <p:tag name="ARTICULATE_SLIDE_NAV" val="6"/>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f49ce101-1bcc-4e6f-97b0-485789574e7f"/>
  <p:tag name="ARTICULATE_SLIDE_PAUSE" val="1"/>
  <p:tag name="ARTICULATE_NAV_LEVEL" val="1"/>
  <p:tag name="ARTICULATE_PLAYLIST_ID" val="-1"/>
  <p:tag name="ARTICULATE_LOCK_SLIDE" val="0"/>
  <p:tag name="ARTICULATE_SLIDE_NAV" val="7"/>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9bcab7c2-abcb-4654-8a6a-e27ac5cb34c6"/>
  <p:tag name="ARTICULATE_SLIDE_PAUSE" val="1"/>
  <p:tag name="ARTICULATE_NAV_LEVEL" val="1"/>
  <p:tag name="ARTICULATE_PLAYLIST_ID" val="-1"/>
  <p:tag name="ARTICULATE_LOCK_SLIDE" val="0"/>
  <p:tag name="ARTICULATE_SLIDE_NAV" val="8"/>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f3ef35d0-5cc4-465e-b767-7dec4ee2cbac"/>
  <p:tag name="ARTICULATE_SLIDE_PAUSE" val="1"/>
  <p:tag name="ARTICULATE_NAV_LEVEL" val="1"/>
  <p:tag name="ARTICULATE_PLAYLIST_ID" val="-1"/>
  <p:tag name="ARTICULATE_LOCK_SLIDE" val="0"/>
  <p:tag name="ARTICULATE_SLIDE_NAV" val="9"/>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cc6bed47-b1d8-4d9f-a9ec-c8194b2c3b9c"/>
  <p:tag name="ARTICULATE_SLIDE_PAUSE" val="1"/>
  <p:tag name="ARTICULATE_NAV_LEVEL" val="1"/>
  <p:tag name="ARTICULATE_PLAYLIST_ID" val="-1"/>
  <p:tag name="ARTICULATE_LOCK_SLIDE" val="0"/>
  <p:tag name="ARTICULATE_SLIDE_NAV" val="10"/>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31296a65-dda7-49ef-9a3c-f71aa7403e3f"/>
  <p:tag name="ARTICULATE_SLIDE_PAUSE" val="1"/>
  <p:tag name="ARTICULATE_NAV_LEVEL" val="1"/>
  <p:tag name="ARTICULATE_PLAYLIST_ID" val="-1"/>
  <p:tag name="ARTICULATE_LOCK_SLIDE" val="0"/>
  <p:tag name="ARTICULATE_SLIDE_NAV" val="11"/>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4d7f3180-87c5-4660-8e9a-79bd59b46892"/>
  <p:tag name="ARTICULATE_SLIDE_PAUSE" val="1"/>
  <p:tag name="ARTICULATE_NAV_LEVEL" val="1"/>
  <p:tag name="ARTICULATE_PLAYLIST_ID" val="-1"/>
  <p:tag name="ARTICULATE_LOCK_SLIDE" val="0"/>
  <p:tag name="ARTICULATE_SLIDE_NAV" val="1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dc13e061-7cdc-4478-ab88-3d6a76266955"/>
  <p:tag name="ARTICULATE_SLIDE_PAUSE" val="1"/>
  <p:tag name="ARTICULATE_NAV_LEVEL" val="1"/>
  <p:tag name="ARTICULATE_PLAYLIST_ID" val="-1"/>
  <p:tag name="ARTICULATE_LOCK_SLIDE" val="0"/>
  <p:tag name="ARTICULATE_SLIDE_NAV" val="13"/>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5d12be68-b5eb-41ae-bad5-e6aa8135521e"/>
  <p:tag name="ARTICULATE_SLIDE_PAUSE" val="1"/>
  <p:tag name="ARTICULATE_NAV_LEVEL" val="1"/>
  <p:tag name="ARTICULATE_PLAYLIST_ID" val="-1"/>
  <p:tag name="ARTICULATE_LOCK_SLIDE" val="0"/>
  <p:tag name="ARTICULATE_SLIDE_NAV" val="14"/>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ea4b12e7-0807-490b-90ea-9f0bbf5e8ca2"/>
  <p:tag name="ARTICULATE_SLIDE_PAUSE" val="1"/>
  <p:tag name="ARTICULATE_NAV_LEVEL" val="1"/>
  <p:tag name="ARTICULATE_PLAYLIST_ID" val="-1"/>
  <p:tag name="ARTICULATE_LOCK_SLIDE" val="0"/>
  <p:tag name="ARTICULATE_SLIDE_NAV" val="15"/>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9fd46486-7450-45ad-a589-39fee05d6b7d"/>
  <p:tag name="ARTICULATE_SLIDE_PAUSE" val="1"/>
  <p:tag name="ARTICULATE_NAV_LEVEL" val="1"/>
  <p:tag name="ARTICULATE_PLAYLIST_ID" val="-1"/>
  <p:tag name="ARTICULATE_LOCK_SLIDE" val="0"/>
  <p:tag name="ARTICULATE_SLIDE_NAV" val="2"/>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ARTICULATE_SLIDE_GUID" val="a90d384a-e2e7-4751-91c2-2638e01eb229"/>
  <p:tag name="ARTICULATE_SLIDE_PAUSE" val="1"/>
  <p:tag name="ARTICULATE_NAV_LEVEL" val="1"/>
  <p:tag name="ARTICULATE_PLAYLIST_ID" val="-1"/>
  <p:tag name="ARTICULATE_LOCK_SLIDE" val="0"/>
  <p:tag name="ARTICULATE_SLIDE_NAV" val="16"/>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3.xml><?xml version="1.0" encoding="utf-8"?>
<p:tagLst xmlns:a="http://schemas.openxmlformats.org/drawingml/2006/main" xmlns:r="http://schemas.openxmlformats.org/officeDocument/2006/relationships" xmlns:p="http://schemas.openxmlformats.org/presentationml/2006/main">
  <p:tag name="ARTICULATE_SLIDE_GUID" val="53001ae4-9584-427e-9ef5-b8ff153d5bb8"/>
  <p:tag name="ARTICULATE_SLIDE_PAUSE" val="1"/>
  <p:tag name="ARTICULATE_NAV_LEVEL" val="1"/>
  <p:tag name="ARTICULATE_PLAYLIST_ID" val="-1"/>
  <p:tag name="ARTICULATE_LOCK_SLIDE" val="0"/>
  <p:tag name="ARTICULATE_SLIDE_NAV" val="17"/>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0b228031-2894-45a4-a814-d3dd773cb2de"/>
  <p:tag name="ARTICULATE_SLIDE_PAUSE" val="1"/>
  <p:tag name="ARTICULATE_NAV_LEVEL" val="1"/>
  <p:tag name="ARTICULATE_PLAYLIST_ID" val="-1"/>
  <p:tag name="ARTICULATE_LOCK_SLIDE" val="0"/>
  <p:tag name="ARTICULATE_SLIDE_NAV" val="18"/>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18b2fbe5-4904-4589-9ec5-eefc4e7f167f"/>
  <p:tag name="ARTICULATE_SLIDE_PAUSE" val="1"/>
  <p:tag name="ARTICULATE_NAV_LEVEL" val="1"/>
  <p:tag name="ARTICULATE_PLAYLIST_ID" val="-1"/>
  <p:tag name="ARTICULATE_LOCK_SLIDE" val="0"/>
  <p:tag name="ARTICULATE_SLIDE_NAV" val="19"/>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ARTICULATE_SLIDE_GUID" val="4c0f4e8f-6f2c-4ddb-abf0-139601449feb"/>
  <p:tag name="ARTICULATE_SLIDE_PAUSE" val="1"/>
  <p:tag name="ARTICULATE_NAV_LEVEL" val="1"/>
  <p:tag name="ARTICULATE_PLAYLIST_ID" val="-1"/>
  <p:tag name="ARTICULATE_LOCK_SLIDE" val="0"/>
  <p:tag name="ARTICULATE_SLIDE_NAV" val="20"/>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b64c58d6-47dd-4b85-bb7b-824c238c91ca"/>
  <p:tag name="ARTICULATE_SLIDE_PAUSE" val="1"/>
  <p:tag name="ARTICULATE_NAV_LEVEL" val="1"/>
  <p:tag name="ARTICULATE_PLAYLIST_ID" val="-1"/>
  <p:tag name="ARTICULATE_LOCK_SLIDE" val="0"/>
  <p:tag name="ARTICULATE_SLIDE_NAV" val="21"/>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3.xml><?xml version="1.0" encoding="utf-8"?>
<p:tagLst xmlns:a="http://schemas.openxmlformats.org/drawingml/2006/main" xmlns:r="http://schemas.openxmlformats.org/officeDocument/2006/relationships" xmlns:p="http://schemas.openxmlformats.org/presentationml/2006/main">
  <p:tag name="ARTICULATE_SLIDE_GUID" val="4c7a005d-6e04-41b7-afe0-81e973ba5603"/>
  <p:tag name="ARTICULATE_SLIDE_PAUSE" val="1"/>
  <p:tag name="ARTICULATE_NAV_LEVEL" val="1"/>
  <p:tag name="ARTICULATE_PLAYLIST_ID" val="-1"/>
  <p:tag name="ARTICULATE_LOCK_SLIDE" val="0"/>
  <p:tag name="ARTICULATE_SLIDE_NAV" val="22"/>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62d57321-dcca-4c3f-a9bd-2461a55743ad"/>
  <p:tag name="ARTICULATE_SLIDE_PAUSE" val="1"/>
  <p:tag name="ARTICULATE_NAV_LEVEL" val="1"/>
  <p:tag name="ARTICULATE_PLAYLIST_ID" val="-1"/>
  <p:tag name="ARTICULATE_LOCK_SLIDE" val="0"/>
  <p:tag name="ARTICULATE_SLIDE_NAV" val="23"/>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7.xml><?xml version="1.0" encoding="utf-8"?>
<p:tagLst xmlns:a="http://schemas.openxmlformats.org/drawingml/2006/main" xmlns:r="http://schemas.openxmlformats.org/officeDocument/2006/relationships" xmlns:p="http://schemas.openxmlformats.org/presentationml/2006/main">
  <p:tag name="ARTICULATE_SLIDE_GUID" val="b20961d2-e5e3-45e9-ab6b-9db31a62ea02"/>
  <p:tag name="ARTICULATE_SLIDE_PAUSE" val="1"/>
  <p:tag name="ARTICULATE_NAV_LEVEL" val="1"/>
  <p:tag name="ARTICULATE_PLAYLIST_ID" val="-1"/>
  <p:tag name="ARTICULATE_LOCK_SLIDE" val="0"/>
  <p:tag name="ARTICULATE_SLIDE_NAV" val="24"/>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ARTICULATE_SLIDE_GUID" val="b20961d2-e5e3-45e9-ab6b-9db31a620281"/>
  <p:tag name="ARTICULATE_SLIDE_PAUSE" val="1"/>
  <p:tag name="ARTICULATE_NAV_LEVEL" val="1"/>
  <p:tag name="ARTICULATE_PLAYLIST_ID" val="-1"/>
  <p:tag name="ARTICULATE_LOCK_SLIDE" val="0"/>
  <p:tag name="ARTICULATE_SLIDE_NAV" val="25"/>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c5100f05-eff0-48f9-8064-a743336d2112"/>
  <p:tag name="ARTICULATE_SLIDE_PAUSE" val="1"/>
  <p:tag name="ARTICULATE_NAV_LEVEL" val="1"/>
  <p:tag name="ARTICULATE_PLAYLIST_ID" val="-1"/>
  <p:tag name="ARTICULATE_LOCK_SLIDE" val="0"/>
  <p:tag name="ARTICULATE_SLIDE_NAV" val="3"/>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1.xml><?xml version="1.0" encoding="utf-8"?>
<p:tagLst xmlns:a="http://schemas.openxmlformats.org/drawingml/2006/main" xmlns:r="http://schemas.openxmlformats.org/officeDocument/2006/relationships" xmlns:p="http://schemas.openxmlformats.org/presentationml/2006/main">
  <p:tag name="ARTICULATE_SLIDE_GUID" val="b20961d2-e5e3-45e9-ab6b-9db31a620282"/>
  <p:tag name="ARTICULATE_SLIDE_PAUSE" val="1"/>
  <p:tag name="ARTICULATE_NAV_LEVEL" val="1"/>
  <p:tag name="ARTICULATE_PLAYLIST_ID" val="-1"/>
  <p:tag name="ARTICULATE_LOCK_SLIDE" val="0"/>
  <p:tag name="ARTICULATE_SLIDE_NAV" val="26"/>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3.xml><?xml version="1.0" encoding="utf-8"?>
<p:tagLst xmlns:a="http://schemas.openxmlformats.org/drawingml/2006/main" xmlns:r="http://schemas.openxmlformats.org/officeDocument/2006/relationships" xmlns:p="http://schemas.openxmlformats.org/presentationml/2006/main">
  <p:tag name="ARTICULATE_SLIDE_GUID" val="b20961d2-e5e3-45e9-ab6b-9db31a620283"/>
  <p:tag name="ARTICULATE_SLIDE_PAUSE" val="1"/>
  <p:tag name="ARTICULATE_NAV_LEVEL" val="1"/>
  <p:tag name="ARTICULATE_PLAYLIST_ID" val="-1"/>
  <p:tag name="ARTICULATE_LOCK_SLIDE" val="0"/>
  <p:tag name="ARTICULATE_SLIDE_NAV" val="27"/>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ARTICULATE_SLIDE_GUID" val="b20961d2-e5e3-45e9-ab6b-9db31a620288"/>
  <p:tag name="ARTICULATE_SLIDE_PAUSE" val="1"/>
  <p:tag name="ARTICULATE_NAV_LEVEL" val="1"/>
  <p:tag name="ARTICULATE_PLAYLIST_ID" val="-1"/>
  <p:tag name="ARTICULATE_LOCK_SLIDE" val="0"/>
  <p:tag name="ARTICULATE_SLIDE_NAV" val="28"/>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b20961d2-e5e3-45e9-ab6b-9db31a620284"/>
  <p:tag name="ARTICULATE_SLIDE_PAUSE" val="1"/>
  <p:tag name="ARTICULATE_NAV_LEVEL" val="1"/>
  <p:tag name="ARTICULATE_PLAYLIST_ID" val="-1"/>
  <p:tag name="ARTICULATE_LOCK_SLIDE" val="0"/>
  <p:tag name="ARTICULATE_SLIDE_NAV" val="29"/>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8e4d6607-b719-46c0-bc05-d2491c622b88"/>
  <p:tag name="ARTICULATE_SLIDE_PAUSE" val="1"/>
  <p:tag name="ARTICULATE_NAV_LEVEL" val="1"/>
  <p:tag name="ARTICULATE_PLAYLIST_ID" val="-1"/>
  <p:tag name="ARTICULATE_LOCK_SLIDE" val="0"/>
  <p:tag name="ARTICULATE_SLIDE_NAV" val="4"/>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3.xml><?xml version="1.0" encoding="utf-8"?>
<p:tagLst xmlns:a="http://schemas.openxmlformats.org/drawingml/2006/main" xmlns:r="http://schemas.openxmlformats.org/officeDocument/2006/relationships" xmlns:p="http://schemas.openxmlformats.org/presentationml/2006/main">
  <p:tag name="ARTICULATE_SLIDE_GUID" val="b20961d2-e5e3-45e9-ab6b-9db31a620286"/>
  <p:tag name="ARTICULATE_SLIDE_PAUSE" val="1"/>
  <p:tag name="ARTICULATE_NAV_LEVEL" val="1"/>
  <p:tag name="ARTICULATE_PLAYLIST_ID" val="-1"/>
  <p:tag name="ARTICULATE_LOCK_SLIDE" val="0"/>
  <p:tag name="ARTICULATE_SLIDE_NAV" val="30"/>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19366840-a0c8-4482-9618-c543b4c9ddf1"/>
  <p:tag name="ARTICULATE_SLIDE_PAUSE" val="1"/>
  <p:tag name="ARTICULATE_NAV_LEVEL" val="1"/>
  <p:tag name="ARTICULATE_PLAYLIST_ID" val="-1"/>
  <p:tag name="ARTICULATE_LOCK_SLIDE" val="0"/>
  <p:tag name="ARTICULATE_SLIDE_NAV" val="5"/>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7751</TotalTime>
  <Words>4513</Words>
  <Application>Microsoft Office PowerPoint</Application>
  <PresentationFormat>On-screen Show (4:3)</PresentationFormat>
  <Paragraphs>410</Paragraphs>
  <Slides>37</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Bold</vt:lpstr>
      <vt:lpstr>Comic Sans MS</vt:lpstr>
      <vt:lpstr>Verdana</vt:lpstr>
      <vt:lpstr>Wingdings</vt:lpstr>
      <vt:lpstr>Default Design</vt:lpstr>
      <vt:lpstr>PowerPoint Presentation</vt:lpstr>
      <vt:lpstr>Banner Finance Transactions</vt:lpstr>
      <vt:lpstr>Creating Entries in Banner</vt:lpstr>
      <vt:lpstr>Rule Classes</vt:lpstr>
      <vt:lpstr>Guidelines for Budget Reallocation Entries in Banner for Appropriated State Funds (E&amp;G, FACR and Auxiliary)</vt:lpstr>
      <vt:lpstr>Guidelines for Budget Reallocation Entries in Banner for Appropriated State Funds (E&amp;G, FACR and Auxiliary)</vt:lpstr>
      <vt:lpstr>Budget Reallocation Policy</vt:lpstr>
      <vt:lpstr>Budget Reallocation Policy</vt:lpstr>
      <vt:lpstr>Entering Budget Entries</vt:lpstr>
      <vt:lpstr>Entering Budget Entries </vt:lpstr>
      <vt:lpstr>Entering Budget Entries</vt:lpstr>
      <vt:lpstr>Entering Budget Entries </vt:lpstr>
      <vt:lpstr>Journal Voucher Rule Classes</vt:lpstr>
      <vt:lpstr>University Polices for Journal Vouchers</vt:lpstr>
      <vt:lpstr>Entering Journal Vouchers</vt:lpstr>
      <vt:lpstr>Entering Journal Vouchers</vt:lpstr>
      <vt:lpstr>Entering Journal Vouchers</vt:lpstr>
      <vt:lpstr>Entering Journal Vouchers</vt:lpstr>
      <vt:lpstr>Cash Receipt Rule Classes</vt:lpstr>
      <vt:lpstr>Entering Cash Receipts</vt:lpstr>
      <vt:lpstr>Entering Cash Receipts</vt:lpstr>
      <vt:lpstr>Entering Cash Receipts</vt:lpstr>
      <vt:lpstr>Entering Cash Receipts</vt:lpstr>
      <vt:lpstr>Removing a PO Encumbrance</vt:lpstr>
      <vt:lpstr>Removing a PO Encumbrance</vt:lpstr>
      <vt:lpstr>Removing a PO Encumbrance</vt:lpstr>
      <vt:lpstr>Removing a PO Encumbrance</vt:lpstr>
      <vt:lpstr>Removing a PO Encumbrance</vt:lpstr>
      <vt:lpstr>Removing a PO Encumbrance</vt:lpstr>
      <vt:lpstr>Removing a Travel Encumbrance</vt:lpstr>
      <vt:lpstr>Removing a Travel Encumbrance</vt:lpstr>
      <vt:lpstr>Removing a Travel Encumbrance</vt:lpstr>
      <vt:lpstr>Removing a Travel Encumbrance</vt:lpstr>
      <vt:lpstr>Removing a Travel Encumbrance</vt:lpstr>
      <vt:lpstr>Removing a Travel Encumbrance</vt:lpstr>
      <vt:lpstr>Removing a Travel Encumbrance</vt:lpstr>
      <vt:lpstr>Banner Transaction Query Forms</vt:lpstr>
    </vt:vector>
  </TitlesOfParts>
  <Company>VA Commonwealth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Banner Transactions and Approvals</dc:title>
  <dc:creator>Controller's Office</dc:creator>
  <cp:lastModifiedBy>Jacqueline Roark</cp:lastModifiedBy>
  <cp:revision>350</cp:revision>
  <dcterms:created xsi:type="dcterms:W3CDTF">2008-04-23T19:25:05Z</dcterms:created>
  <dcterms:modified xsi:type="dcterms:W3CDTF">2023-06-28T17:55:36Z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0D7C7A2C-B7D1-45EA-886E-E5800AEFBD31</vt:lpwstr>
  </property>
  <property fmtid="{D5CDD505-2E9C-101B-9397-08002B2CF9AE}" pid="4" name="ArticulatePath">
    <vt:lpwstr>Transactions Mandatory</vt:lpwstr>
  </property>
  <property fmtid="{D5CDD505-2E9C-101B-9397-08002B2CF9AE}" pid="5" name="ArticulateProjectFull">
    <vt:lpwstr>C:\My Documents\Fiscal Mandatory Training\Transactions Mandatory.ppta</vt:lpwstr>
  </property>
</Properties>
</file>